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notesMasterIdLst>
    <p:notesMasterId r:id="rId29"/>
  </p:notesMasterIdLst>
  <p:sldIdLst>
    <p:sldId id="256" r:id="rId2"/>
    <p:sldId id="257" r:id="rId3"/>
    <p:sldId id="303" r:id="rId4"/>
    <p:sldId id="280" r:id="rId5"/>
    <p:sldId id="258" r:id="rId6"/>
    <p:sldId id="274" r:id="rId7"/>
    <p:sldId id="295" r:id="rId8"/>
    <p:sldId id="296" r:id="rId9"/>
    <p:sldId id="297" r:id="rId10"/>
    <p:sldId id="298" r:id="rId11"/>
    <p:sldId id="299" r:id="rId12"/>
    <p:sldId id="300" r:id="rId13"/>
    <p:sldId id="302" r:id="rId14"/>
    <p:sldId id="261" r:id="rId15"/>
    <p:sldId id="264" r:id="rId16"/>
    <p:sldId id="265" r:id="rId17"/>
    <p:sldId id="266" r:id="rId18"/>
    <p:sldId id="272" r:id="rId19"/>
    <p:sldId id="267" r:id="rId20"/>
    <p:sldId id="268" r:id="rId21"/>
    <p:sldId id="273" r:id="rId22"/>
    <p:sldId id="269" r:id="rId23"/>
    <p:sldId id="270" r:id="rId24"/>
    <p:sldId id="277" r:id="rId25"/>
    <p:sldId id="292" r:id="rId26"/>
    <p:sldId id="294" r:id="rId27"/>
    <p:sldId id="276"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50" autoAdjust="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178C53-245D-4169-8F87-B3FC4FB5BCA7}" type="datetimeFigureOut">
              <a:rPr lang="en-US" smtClean="0"/>
              <a:t>09-Dec-19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B45C35-801D-4FCA-9066-99E454E3DA5C}" type="slidenum">
              <a:rPr lang="en-US" smtClean="0"/>
              <a:t>‹#›</a:t>
            </a:fld>
            <a:endParaRPr lang="en-US"/>
          </a:p>
        </p:txBody>
      </p:sp>
    </p:spTree>
    <p:extLst>
      <p:ext uri="{BB962C8B-B14F-4D97-AF65-F5344CB8AC3E}">
        <p14:creationId xmlns:p14="http://schemas.microsoft.com/office/powerpoint/2010/main" val="3939837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B45C35-801D-4FCA-9066-99E454E3DA5C}" type="slidenum">
              <a:rPr lang="en-US" smtClean="0"/>
              <a:t>22</a:t>
            </a:fld>
            <a:endParaRPr lang="en-US"/>
          </a:p>
        </p:txBody>
      </p:sp>
    </p:spTree>
    <p:extLst>
      <p:ext uri="{BB962C8B-B14F-4D97-AF65-F5344CB8AC3E}">
        <p14:creationId xmlns:p14="http://schemas.microsoft.com/office/powerpoint/2010/main" val="9380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2848807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297499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144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799955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5468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3014152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1612980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924164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379753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1064B5-CF03-4369-B1C8-9F15A334DB89}" type="datetimeFigureOut">
              <a:rPr lang="en-US" smtClean="0"/>
              <a:t>09-Dec-19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1289506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1064B5-CF03-4369-B1C8-9F15A334DB89}" type="datetimeFigureOut">
              <a:rPr lang="en-US" smtClean="0"/>
              <a:t>09-Dec-19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32979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1064B5-CF03-4369-B1C8-9F15A334DB89}" type="datetimeFigureOut">
              <a:rPr lang="en-US" smtClean="0"/>
              <a:t>09-Dec-19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79177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1064B5-CF03-4369-B1C8-9F15A334DB89}" type="datetimeFigureOut">
              <a:rPr lang="en-US" smtClean="0"/>
              <a:t>09-Dec-19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155754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1064B5-CF03-4369-B1C8-9F15A334DB89}" type="datetimeFigureOut">
              <a:rPr lang="en-US" smtClean="0"/>
              <a:t>09-Dec-19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147245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51064B5-CF03-4369-B1C8-9F15A334DB89}" type="datetimeFigureOut">
              <a:rPr lang="en-US" smtClean="0"/>
              <a:t>09-Dec-19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49634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51064B5-CF03-4369-B1C8-9F15A334DB89}" type="datetimeFigureOut">
              <a:rPr lang="en-US" smtClean="0"/>
              <a:t>09-Dec-19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5175B-8DB6-49D4-9FEC-5BD4F6A252AF}" type="slidenum">
              <a:rPr lang="en-US" smtClean="0"/>
              <a:t>‹#›</a:t>
            </a:fld>
            <a:endParaRPr lang="en-US"/>
          </a:p>
        </p:txBody>
      </p:sp>
    </p:spTree>
    <p:extLst>
      <p:ext uri="{BB962C8B-B14F-4D97-AF65-F5344CB8AC3E}">
        <p14:creationId xmlns:p14="http://schemas.microsoft.com/office/powerpoint/2010/main" val="78372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1064B5-CF03-4369-B1C8-9F15A334DB89}" type="datetimeFigureOut">
              <a:rPr lang="en-US" smtClean="0"/>
              <a:t>09-Dec-19</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275175B-8DB6-49D4-9FEC-5BD4F6A252AF}" type="slidenum">
              <a:rPr lang="en-US" smtClean="0"/>
              <a:t>‹#›</a:t>
            </a:fld>
            <a:endParaRPr lang="en-US"/>
          </a:p>
        </p:txBody>
      </p:sp>
    </p:spTree>
    <p:extLst>
      <p:ext uri="{BB962C8B-B14F-4D97-AF65-F5344CB8AC3E}">
        <p14:creationId xmlns:p14="http://schemas.microsoft.com/office/powerpoint/2010/main" val="284113388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 id="2147483853" r:id="rId14"/>
    <p:sldLayoutId id="2147483854" r:id="rId15"/>
    <p:sldLayoutId id="214748385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46932" y="224650"/>
            <a:ext cx="3149268" cy="3966350"/>
          </a:xfrm>
        </p:spPr>
        <p:txBody>
          <a:bodyPr>
            <a:noAutofit/>
          </a:bodyPr>
          <a:lstStyle/>
          <a:p>
            <a:r>
              <a:rPr lang="en-US" sz="2400" b="1" dirty="0"/>
              <a:t>9</a:t>
            </a:r>
            <a:r>
              <a:rPr lang="en-US" sz="2400" b="1" baseline="30000" dirty="0" smtClean="0"/>
              <a:t>th</a:t>
            </a:r>
            <a:r>
              <a:rPr lang="en-US" sz="2400" b="1" dirty="0" smtClean="0"/>
              <a:t> </a:t>
            </a:r>
            <a:r>
              <a:rPr lang="en-US" sz="2400" b="1" dirty="0" smtClean="0"/>
              <a:t>Global </a:t>
            </a:r>
            <a:r>
              <a:rPr lang="en-US" sz="2400" b="1" dirty="0" smtClean="0"/>
              <a:t>Islamic Microfinance </a:t>
            </a:r>
            <a:r>
              <a:rPr lang="en-US" sz="2400" b="1" dirty="0" smtClean="0"/>
              <a:t>Forum, </a:t>
            </a:r>
            <a:r>
              <a:rPr lang="en-US" sz="2400" b="1" dirty="0" smtClean="0"/>
              <a:t>11 December 2019 @ </a:t>
            </a:r>
            <a:r>
              <a:rPr lang="en-US" sz="2400" b="1" dirty="0" smtClean="0"/>
              <a:t>Lahore</a:t>
            </a:r>
            <a:endParaRPr lang="en-US" sz="2400" b="1" dirty="0"/>
          </a:p>
        </p:txBody>
      </p:sp>
      <p:sp>
        <p:nvSpPr>
          <p:cNvPr id="3" name="Subtitle 2"/>
          <p:cNvSpPr>
            <a:spLocks noGrp="1"/>
          </p:cNvSpPr>
          <p:nvPr>
            <p:ph type="subTitle" idx="1"/>
          </p:nvPr>
        </p:nvSpPr>
        <p:spPr>
          <a:xfrm>
            <a:off x="4733365" y="3733800"/>
            <a:ext cx="3309803" cy="2362200"/>
          </a:xfrm>
        </p:spPr>
        <p:txBody>
          <a:bodyPr>
            <a:normAutofit/>
          </a:bodyPr>
          <a:lstStyle/>
          <a:p>
            <a:endParaRPr lang="en-US" sz="2300" b="1" dirty="0" smtClean="0"/>
          </a:p>
          <a:p>
            <a:r>
              <a:rPr lang="en-US" sz="2300" b="1" dirty="0" smtClean="0"/>
              <a:t>Microfinance-Success &amp; Challenges of Sindh </a:t>
            </a:r>
            <a:endParaRPr lang="en-US" sz="2300" b="1" dirty="0" smtClean="0"/>
          </a:p>
          <a:p>
            <a:endParaRPr lang="en-US" b="1" dirty="0"/>
          </a:p>
          <a:p>
            <a:r>
              <a:rPr lang="en-US" b="1" dirty="0" smtClean="0"/>
              <a:t>By: </a:t>
            </a:r>
            <a:r>
              <a:rPr lang="en-US" sz="2600" b="1" dirty="0" err="1" smtClean="0"/>
              <a:t>Aijaz</a:t>
            </a:r>
            <a:r>
              <a:rPr lang="en-US" sz="2600" b="1" dirty="0" smtClean="0"/>
              <a:t> Ali </a:t>
            </a:r>
            <a:r>
              <a:rPr lang="en-US" sz="2600" b="1" dirty="0" err="1" smtClean="0"/>
              <a:t>Khuwaja</a:t>
            </a:r>
            <a:endParaRPr lang="en-US" sz="2600"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4650"/>
            <a:ext cx="4546933" cy="6023750"/>
          </a:xfrm>
          <a:prstGeom prst="rect">
            <a:avLst/>
          </a:prstGeom>
        </p:spPr>
      </p:pic>
    </p:spTree>
    <p:extLst>
      <p:ext uri="{BB962C8B-B14F-4D97-AF65-F5344CB8AC3E}">
        <p14:creationId xmlns:p14="http://schemas.microsoft.com/office/powerpoint/2010/main" val="3182717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Microfinance-Future of banking</a:t>
            </a:r>
            <a:endParaRPr lang="en-US" dirty="0"/>
          </a:p>
        </p:txBody>
      </p:sp>
      <p:sp>
        <p:nvSpPr>
          <p:cNvPr id="3" name="Content Placeholder 2"/>
          <p:cNvSpPr>
            <a:spLocks noGrp="1"/>
          </p:cNvSpPr>
          <p:nvPr>
            <p:ph idx="1"/>
          </p:nvPr>
        </p:nvSpPr>
        <p:spPr/>
        <p:txBody>
          <a:bodyPr>
            <a:normAutofit fontScale="40000" lnSpcReduction="20000"/>
          </a:bodyPr>
          <a:lstStyle/>
          <a:p>
            <a:r>
              <a:rPr lang="en-US" sz="3400" b="1" dirty="0" smtClean="0">
                <a:latin typeface="Arial" panose="020B0604020202020204" pitchFamily="34" charset="0"/>
                <a:cs typeface="Arial" panose="020B0604020202020204" pitchFamily="34" charset="0"/>
              </a:rPr>
              <a:t>Younger </a:t>
            </a:r>
            <a:r>
              <a:rPr lang="en-US" sz="3400" b="1" dirty="0">
                <a:latin typeface="Arial" panose="020B0604020202020204" pitchFamily="34" charset="0"/>
                <a:cs typeface="Arial" panose="020B0604020202020204" pitchFamily="34" charset="0"/>
              </a:rPr>
              <a:t>customers are expected to play a crucial role in the growth of Islamic finance and expand its</a:t>
            </a:r>
            <a:br>
              <a:rPr lang="en-US" sz="3400" b="1" dirty="0">
                <a:latin typeface="Arial" panose="020B0604020202020204" pitchFamily="34" charset="0"/>
                <a:cs typeface="Arial" panose="020B0604020202020204" pitchFamily="34" charset="0"/>
              </a:rPr>
            </a:br>
            <a:r>
              <a:rPr lang="en-US" sz="3400" b="1" dirty="0">
                <a:latin typeface="Arial" panose="020B0604020202020204" pitchFamily="34" charset="0"/>
                <a:cs typeface="Arial" panose="020B0604020202020204" pitchFamily="34" charset="0"/>
              </a:rPr>
              <a:t>customer base in the future. </a:t>
            </a:r>
            <a:endParaRPr lang="en-US" sz="3400" b="1" dirty="0" smtClean="0">
              <a:latin typeface="Arial" panose="020B0604020202020204" pitchFamily="34" charset="0"/>
              <a:cs typeface="Arial" panose="020B0604020202020204" pitchFamily="34" charset="0"/>
            </a:endParaRPr>
          </a:p>
          <a:p>
            <a:r>
              <a:rPr lang="en-US" sz="3400" b="1" dirty="0" smtClean="0">
                <a:latin typeface="Arial" panose="020B0604020202020204" pitchFamily="34" charset="0"/>
                <a:cs typeface="Arial" panose="020B0604020202020204" pitchFamily="34" charset="0"/>
              </a:rPr>
              <a:t>With </a:t>
            </a:r>
            <a:r>
              <a:rPr lang="en-US" sz="3400" b="1" dirty="0">
                <a:latin typeface="Arial" panose="020B0604020202020204" pitchFamily="34" charset="0"/>
                <a:cs typeface="Arial" panose="020B0604020202020204" pitchFamily="34" charset="0"/>
              </a:rPr>
              <a:t>Muslim spend estimated at $2.1 trillion in 2017, the Islamic</a:t>
            </a:r>
            <a:br>
              <a:rPr lang="en-US" sz="3400" b="1" dirty="0">
                <a:latin typeface="Arial" panose="020B0604020202020204" pitchFamily="34" charset="0"/>
                <a:cs typeface="Arial" panose="020B0604020202020204" pitchFamily="34" charset="0"/>
              </a:rPr>
            </a:br>
            <a:r>
              <a:rPr lang="en-US" sz="3400" b="1" dirty="0">
                <a:latin typeface="Arial" panose="020B0604020202020204" pitchFamily="34" charset="0"/>
                <a:cs typeface="Arial" panose="020B0604020202020204" pitchFamily="34" charset="0"/>
              </a:rPr>
              <a:t>economy continues its steady growth driven by an expanding, young Muslim population, which </a:t>
            </a:r>
            <a:r>
              <a:rPr lang="en-US" sz="3400" b="1" dirty="0" smtClean="0">
                <a:latin typeface="Arial" panose="020B0604020202020204" pitchFamily="34" charset="0"/>
                <a:cs typeface="Arial" panose="020B0604020202020204" pitchFamily="34" charset="0"/>
              </a:rPr>
              <a:t>is expected </a:t>
            </a:r>
            <a:r>
              <a:rPr lang="en-US" sz="3400" b="1" dirty="0">
                <a:latin typeface="Arial" panose="020B0604020202020204" pitchFamily="34" charset="0"/>
                <a:cs typeface="Arial" panose="020B0604020202020204" pitchFamily="34" charset="0"/>
              </a:rPr>
              <a:t>to reach 3 billion in 2060, up from 1.8 billion in 2017, State of the Global Islamic </a:t>
            </a:r>
            <a:r>
              <a:rPr lang="en-US" sz="3400" b="1" dirty="0" smtClean="0">
                <a:latin typeface="Arial" panose="020B0604020202020204" pitchFamily="34" charset="0"/>
                <a:cs typeface="Arial" panose="020B0604020202020204" pitchFamily="34" charset="0"/>
              </a:rPr>
              <a:t>Economy</a:t>
            </a:r>
          </a:p>
          <a:p>
            <a:r>
              <a:rPr lang="en-US" sz="3400" b="1" dirty="0" smtClean="0">
                <a:latin typeface="Arial" panose="020B0604020202020204" pitchFamily="34" charset="0"/>
                <a:cs typeface="Arial" panose="020B0604020202020204" pitchFamily="34" charset="0"/>
              </a:rPr>
              <a:t>Report 2018-19 shows that ,“</a:t>
            </a:r>
            <a:r>
              <a:rPr lang="en-US" sz="3400" b="1" dirty="0">
                <a:latin typeface="Arial" panose="020B0604020202020204" pitchFamily="34" charset="0"/>
                <a:cs typeface="Arial" panose="020B0604020202020204" pitchFamily="34" charset="0"/>
              </a:rPr>
              <a:t>Islamic banking continues to outpace growth in conventional banking as </a:t>
            </a:r>
            <a:r>
              <a:rPr lang="en-US" sz="3400" b="1" dirty="0" smtClean="0">
                <a:latin typeface="Arial" panose="020B0604020202020204" pitchFamily="34" charset="0"/>
                <a:cs typeface="Arial" panose="020B0604020202020204" pitchFamily="34" charset="0"/>
              </a:rPr>
              <a:t>Muslims and </a:t>
            </a:r>
            <a:r>
              <a:rPr lang="en-US" sz="3400" b="1" dirty="0">
                <a:latin typeface="Arial" panose="020B0604020202020204" pitchFamily="34" charset="0"/>
                <a:cs typeface="Arial" panose="020B0604020202020204" pitchFamily="34" charset="0"/>
              </a:rPr>
              <a:t>non-Muslims alike – seek more ethical ways to bank and finance projects</a:t>
            </a:r>
            <a:r>
              <a:rPr lang="en-US" sz="3400" b="1" dirty="0" smtClean="0">
                <a:latin typeface="Arial" panose="020B0604020202020204" pitchFamily="34" charset="0"/>
                <a:cs typeface="Arial" panose="020B0604020202020204" pitchFamily="34" charset="0"/>
              </a:rPr>
              <a:t>,”.</a:t>
            </a:r>
          </a:p>
          <a:p>
            <a:r>
              <a:rPr lang="en-US" sz="3400" b="1" dirty="0" smtClean="0">
                <a:latin typeface="Arial" panose="020B0604020202020204" pitchFamily="34" charset="0"/>
                <a:cs typeface="Arial" panose="020B0604020202020204" pitchFamily="34" charset="0"/>
              </a:rPr>
              <a:t>Pakistan have 60% plus younger generation which can get benefit of all Islamic banking initiatives.</a:t>
            </a:r>
          </a:p>
          <a:p>
            <a:endParaRPr lang="en-US" sz="2900" b="1" dirty="0"/>
          </a:p>
          <a:p>
            <a:pPr marL="68580" indent="0">
              <a:buNone/>
            </a:pPr>
            <a:r>
              <a:rPr lang="en-US" dirty="0"/>
              <a:t/>
            </a:r>
            <a:br>
              <a:rPr lang="en-US" dirty="0"/>
            </a:br>
            <a:r>
              <a:rPr lang="en-US" dirty="0"/>
              <a:t>https://gulfnews.com/business/banking/millennials-key-to-the-future-of-islamic-banking-</a:t>
            </a:r>
            <a:br>
              <a:rPr lang="en-US" dirty="0"/>
            </a:br>
            <a:r>
              <a:rPr lang="en-US" dirty="0"/>
              <a:t>1.1561626464714</a:t>
            </a:r>
            <a:r>
              <a:rPr lang="en-US" dirty="0"/>
              <a:t> </a:t>
            </a:r>
            <a:br>
              <a:rPr lang="en-US" dirty="0"/>
            </a:br>
            <a:r>
              <a:rPr lang="en-US" dirty="0" smtClean="0"/>
              <a:t>Source: Gulf News, Dubai</a:t>
            </a:r>
            <a:endParaRPr lang="en-US" dirty="0"/>
          </a:p>
        </p:txBody>
      </p:sp>
    </p:spTree>
    <p:extLst>
      <p:ext uri="{BB962C8B-B14F-4D97-AF65-F5344CB8AC3E}">
        <p14:creationId xmlns:p14="http://schemas.microsoft.com/office/powerpoint/2010/main" val="753697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Microfinance &amp; SDGs</a:t>
            </a:r>
            <a:endParaRPr lang="en-US" dirty="0"/>
          </a:p>
        </p:txBody>
      </p:sp>
      <p:sp>
        <p:nvSpPr>
          <p:cNvPr id="3" name="Content Placeholder 2"/>
          <p:cNvSpPr>
            <a:spLocks noGrp="1"/>
          </p:cNvSpPr>
          <p:nvPr>
            <p:ph idx="1"/>
          </p:nvPr>
        </p:nvSpPr>
        <p:spPr>
          <a:xfrm>
            <a:off x="1043492" y="2323652"/>
            <a:ext cx="6777317" cy="4000948"/>
          </a:xfrm>
        </p:spPr>
        <p:txBody>
          <a:bodyPr>
            <a:noAutofit/>
          </a:bodyPr>
          <a:lstStyle/>
          <a:p>
            <a:r>
              <a:rPr lang="en-US" sz="1600" b="1" dirty="0" smtClean="0">
                <a:latin typeface="Arial" panose="020B0604020202020204" pitchFamily="34" charset="0"/>
                <a:cs typeface="Arial" panose="020B0604020202020204" pitchFamily="34" charset="0"/>
              </a:rPr>
              <a:t>Moving </a:t>
            </a:r>
            <a:r>
              <a:rPr lang="en-US" sz="1600" b="1" dirty="0">
                <a:latin typeface="Arial" panose="020B0604020202020204" pitchFamily="34" charset="0"/>
                <a:cs typeface="Arial" panose="020B0604020202020204" pitchFamily="34" charset="0"/>
              </a:rPr>
              <a:t>Islamic banking beyond the CSR </a:t>
            </a:r>
            <a:r>
              <a:rPr lang="en-US" sz="1600" b="1" dirty="0" smtClean="0">
                <a:latin typeface="Arial" panose="020B0604020202020204" pitchFamily="34" charset="0"/>
                <a:cs typeface="Arial" panose="020B0604020202020204" pitchFamily="34" charset="0"/>
              </a:rPr>
              <a:t>paradigm</a:t>
            </a:r>
          </a:p>
          <a:p>
            <a:r>
              <a:rPr lang="en-US" sz="1600" b="1" dirty="0" smtClean="0">
                <a:latin typeface="Arial" panose="020B0604020202020204" pitchFamily="34" charset="0"/>
                <a:cs typeface="Arial" panose="020B0604020202020204" pitchFamily="34" charset="0"/>
              </a:rPr>
              <a:t>Financing </a:t>
            </a:r>
            <a:r>
              <a:rPr lang="en-US" sz="1600" b="1" dirty="0">
                <a:latin typeface="Arial" panose="020B0604020202020204" pitchFamily="34" charset="0"/>
                <a:cs typeface="Arial" panose="020B0604020202020204" pitchFamily="34" charset="0"/>
              </a:rPr>
              <a:t>the SDG agenda internationally requires trillions of dollars. </a:t>
            </a:r>
            <a:endParaRPr lang="en-US" sz="1600" b="1" dirty="0" smtClean="0">
              <a:latin typeface="Arial" panose="020B0604020202020204" pitchFamily="34" charset="0"/>
              <a:cs typeface="Arial" panose="020B0604020202020204" pitchFamily="34" charset="0"/>
            </a:endParaRPr>
          </a:p>
          <a:p>
            <a:r>
              <a:rPr lang="en-US" sz="1600" b="1" dirty="0" smtClean="0">
                <a:latin typeface="Arial" panose="020B0604020202020204" pitchFamily="34" charset="0"/>
                <a:cs typeface="Arial" panose="020B0604020202020204" pitchFamily="34" charset="0"/>
              </a:rPr>
              <a:t>The governments investments </a:t>
            </a:r>
            <a:r>
              <a:rPr lang="en-US" sz="1600" b="1" dirty="0">
                <a:latin typeface="Arial" panose="020B0604020202020204" pitchFamily="34" charset="0"/>
                <a:cs typeface="Arial" panose="020B0604020202020204" pitchFamily="34" charset="0"/>
              </a:rPr>
              <a:t>are not enough to provide the needed financial resources. Thereby, the private sector </a:t>
            </a:r>
            <a:r>
              <a:rPr lang="en-US" sz="1600" b="1" dirty="0" smtClean="0">
                <a:latin typeface="Arial" panose="020B0604020202020204" pitchFamily="34" charset="0"/>
                <a:cs typeface="Arial" panose="020B0604020202020204" pitchFamily="34" charset="0"/>
              </a:rPr>
              <a:t>in general </a:t>
            </a:r>
            <a:r>
              <a:rPr lang="en-US" sz="1600" b="1" dirty="0">
                <a:latin typeface="Arial" panose="020B0604020202020204" pitchFamily="34" charset="0"/>
                <a:cs typeface="Arial" panose="020B0604020202020204" pitchFamily="34" charset="0"/>
              </a:rPr>
              <a:t>and the financial sector in particular are required to bridge the financing gap and support </a:t>
            </a:r>
            <a:r>
              <a:rPr lang="en-US" sz="1600" b="1" dirty="0" smtClean="0">
                <a:latin typeface="Arial" panose="020B0604020202020204" pitchFamily="34" charset="0"/>
                <a:cs typeface="Arial" panose="020B0604020202020204" pitchFamily="34" charset="0"/>
              </a:rPr>
              <a:t>the SDGs</a:t>
            </a:r>
            <a:r>
              <a:rPr lang="en-US" sz="1600" b="1" dirty="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r>
              <a:rPr lang="en-US" sz="1600" b="1" dirty="0" smtClean="0">
                <a:latin typeface="Arial" panose="020B0604020202020204" pitchFamily="34" charset="0"/>
                <a:cs typeface="Arial" panose="020B0604020202020204" pitchFamily="34" charset="0"/>
              </a:rPr>
              <a:t>In Sindh, Gas &amp; Oil exploring companies, Sugar and other Industries can support banking sector to finance microfinance initiatives in poorest of the poor semi urban, rural and remote rural areas.</a:t>
            </a:r>
          </a:p>
          <a:p>
            <a:r>
              <a:rPr lang="en-US" sz="1600" b="1" dirty="0" smtClean="0">
                <a:latin typeface="Arial" panose="020B0604020202020204" pitchFamily="34" charset="0"/>
                <a:cs typeface="Arial" panose="020B0604020202020204" pitchFamily="34" charset="0"/>
              </a:rPr>
              <a:t>Pakistan missed most of MDG targets (2000-2010) related to poverty. Now strongly needed support of all relevant sectors to address poverty through microfinance to reach the poor and attend International goals/targets.</a:t>
            </a:r>
            <a:r>
              <a:rPr lang="en-US" sz="1600" b="1" dirty="0">
                <a:latin typeface="Arial" panose="020B0604020202020204" pitchFamily="34" charset="0"/>
                <a:cs typeface="Arial" panose="020B0604020202020204" pitchFamily="34" charset="0"/>
              </a:rPr>
              <a:t/>
            </a:r>
            <a:br>
              <a:rPr lang="en-US" sz="1600" b="1"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9567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Microfinance &amp; Climate Change Initiatives</a:t>
            </a:r>
            <a:endParaRPr lang="en-US" dirty="0"/>
          </a:p>
        </p:txBody>
      </p:sp>
      <p:sp>
        <p:nvSpPr>
          <p:cNvPr id="3" name="Content Placeholder 2"/>
          <p:cNvSpPr>
            <a:spLocks noGrp="1"/>
          </p:cNvSpPr>
          <p:nvPr>
            <p:ph idx="1"/>
          </p:nvPr>
        </p:nvSpPr>
        <p:spPr/>
        <p:txBody>
          <a:bodyPr>
            <a:noAutofit/>
          </a:bodyPr>
          <a:lstStyle/>
          <a:p>
            <a:r>
              <a:rPr lang="en-US" sz="1400" b="1" dirty="0"/>
              <a:t>Sustainability risk: should Islamic finance learn from the ESG, SRI and green products?</a:t>
            </a:r>
            <a:br>
              <a:rPr lang="en-US" sz="1400" b="1" dirty="0"/>
            </a:br>
            <a:r>
              <a:rPr lang="en-US" sz="1400" b="1" dirty="0"/>
              <a:t>During the last years, in Europe and even globally, investment trends highlighted that more and </a:t>
            </a:r>
            <a:r>
              <a:rPr lang="en-US" sz="1400" b="1" dirty="0" smtClean="0"/>
              <a:t>more investors </a:t>
            </a:r>
            <a:r>
              <a:rPr lang="en-US" sz="1400" b="1" dirty="0"/>
              <a:t>who were interested in investing in innovative and real economy-linked products </a:t>
            </a:r>
            <a:r>
              <a:rPr lang="en-US" sz="1400" b="1" dirty="0" smtClean="0"/>
              <a:t>shifted their </a:t>
            </a:r>
            <a:r>
              <a:rPr lang="en-US" sz="1400" b="1" dirty="0"/>
              <a:t>preferences from classical Islamic finance/faith-based products to more tailor-made types of</a:t>
            </a:r>
            <a:br>
              <a:rPr lang="en-US" sz="1400" b="1" dirty="0"/>
            </a:br>
            <a:r>
              <a:rPr lang="en-US" sz="1400" b="1" dirty="0"/>
              <a:t>sustainable investments (such as environmental, social and governance (ESG), sustainable </a:t>
            </a:r>
            <a:r>
              <a:rPr lang="en-US" sz="1400" b="1" dirty="0" smtClean="0"/>
              <a:t>and responsible </a:t>
            </a:r>
            <a:r>
              <a:rPr lang="en-US" sz="1400" b="1" dirty="0"/>
              <a:t>investment (SRI) and green). </a:t>
            </a:r>
            <a:endParaRPr lang="en-US" sz="1400" b="1" dirty="0" smtClean="0"/>
          </a:p>
          <a:p>
            <a:r>
              <a:rPr lang="en-US" sz="1400" b="1" dirty="0" smtClean="0"/>
              <a:t>In </a:t>
            </a:r>
            <a:r>
              <a:rPr lang="en-US" sz="1400" b="1" dirty="0"/>
              <a:t>essence, Islamic finance is by definition </a:t>
            </a:r>
            <a:r>
              <a:rPr lang="en-US" sz="1400" b="1" dirty="0" smtClean="0"/>
              <a:t>a heterogeneous </a:t>
            </a:r>
            <a:r>
              <a:rPr lang="en-US" sz="1400" b="1" dirty="0"/>
              <a:t>compilation of ESG, SRI, green and donation-based investments and more with</a:t>
            </a:r>
            <a:br>
              <a:rPr lang="en-US" sz="1400" b="1" dirty="0"/>
            </a:br>
            <a:r>
              <a:rPr lang="en-US" sz="1400" b="1" dirty="0"/>
              <a:t>positive impacts on individuals, society and environment. </a:t>
            </a:r>
            <a:endParaRPr lang="en-US" sz="1400" b="1" dirty="0" smtClean="0"/>
          </a:p>
          <a:p>
            <a:r>
              <a:rPr lang="en-US" sz="1400" b="1" dirty="0" smtClean="0"/>
              <a:t>It </a:t>
            </a:r>
            <a:r>
              <a:rPr lang="en-US" sz="1400" b="1" dirty="0"/>
              <a:t>would be interesting to understand </a:t>
            </a:r>
            <a:r>
              <a:rPr lang="en-US" sz="1400" b="1" dirty="0" smtClean="0"/>
              <a:t>how Islamic </a:t>
            </a:r>
            <a:r>
              <a:rPr lang="en-US" sz="1400" b="1" dirty="0"/>
              <a:t>Banking </a:t>
            </a:r>
            <a:r>
              <a:rPr lang="en-US" sz="1400" b="1" dirty="0" smtClean="0"/>
              <a:t>can workout new models/strategies while keeping in mind all changing factors</a:t>
            </a:r>
          </a:p>
          <a:p>
            <a:r>
              <a:rPr lang="en-US" sz="1400" b="1" dirty="0" smtClean="0"/>
              <a:t>This </a:t>
            </a:r>
            <a:r>
              <a:rPr lang="en-US" sz="1400" b="1" dirty="0"/>
              <a:t>shift could be analyzed and explained from pure operational </a:t>
            </a:r>
            <a:r>
              <a:rPr lang="en-US" sz="1400" b="1" dirty="0" smtClean="0"/>
              <a:t>aspects</a:t>
            </a:r>
            <a:r>
              <a:rPr lang="en-US" sz="1400" b="1" dirty="0"/>
              <a:t/>
            </a:r>
            <a:br>
              <a:rPr lang="en-US" sz="1400" b="1" dirty="0"/>
            </a:br>
            <a:endParaRPr lang="en-US" sz="1400" b="1" dirty="0"/>
          </a:p>
        </p:txBody>
      </p:sp>
    </p:spTree>
    <p:extLst>
      <p:ext uri="{BB962C8B-B14F-4D97-AF65-F5344CB8AC3E}">
        <p14:creationId xmlns:p14="http://schemas.microsoft.com/office/powerpoint/2010/main" val="1328056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Social Finance</a:t>
            </a:r>
            <a:endParaRPr lang="en-US" dirty="0"/>
          </a:p>
        </p:txBody>
      </p:sp>
      <p:sp>
        <p:nvSpPr>
          <p:cNvPr id="3" name="Content Placeholder 2"/>
          <p:cNvSpPr>
            <a:spLocks noGrp="1"/>
          </p:cNvSpPr>
          <p:nvPr>
            <p:ph idx="1"/>
          </p:nvPr>
        </p:nvSpPr>
        <p:spPr>
          <a:xfrm>
            <a:off x="1043492" y="2323652"/>
            <a:ext cx="6777317" cy="3924748"/>
          </a:xfrm>
        </p:spPr>
        <p:txBody>
          <a:bodyPr>
            <a:noAutofit/>
          </a:bodyPr>
          <a:lstStyle/>
          <a:p>
            <a:r>
              <a:rPr lang="en-US" sz="1600" b="1" dirty="0" smtClean="0"/>
              <a:t>In </a:t>
            </a:r>
            <a:r>
              <a:rPr lang="en-US" sz="1600" b="1" dirty="0"/>
              <a:t>2015, countries around the world adopted a set of goals to end poverty, protect the planet, </a:t>
            </a:r>
            <a:r>
              <a:rPr lang="en-US" sz="1600" b="1" dirty="0" smtClean="0"/>
              <a:t>and ensure </a:t>
            </a:r>
            <a:r>
              <a:rPr lang="en-US" sz="1600" b="1" dirty="0"/>
              <a:t>prosperity for all as part of a new sustainable development agenda. Formulated on the </a:t>
            </a:r>
            <a:r>
              <a:rPr lang="en-US" sz="1600" b="1" dirty="0" smtClean="0"/>
              <a:t>principle that </a:t>
            </a:r>
            <a:r>
              <a:rPr lang="en-US" sz="1600" b="1" dirty="0"/>
              <a:t>no one is left behind, the Sustainable Development Goals (SDGs) have defined the </a:t>
            </a:r>
            <a:r>
              <a:rPr lang="en-US" sz="1600" b="1" dirty="0" smtClean="0"/>
              <a:t>world’s priorities </a:t>
            </a:r>
            <a:r>
              <a:rPr lang="en-US" sz="1600" b="1" dirty="0"/>
              <a:t>and aspirations for 2030. </a:t>
            </a:r>
            <a:endParaRPr lang="en-US" sz="1600" b="1" dirty="0" smtClean="0"/>
          </a:p>
          <a:p>
            <a:r>
              <a:rPr lang="en-US" sz="1600" b="1" dirty="0" smtClean="0"/>
              <a:t>To </a:t>
            </a:r>
            <a:r>
              <a:rPr lang="en-US" sz="1600" b="1" dirty="0"/>
              <a:t>mobilize these efforts, we need to effectively uplift </a:t>
            </a:r>
            <a:r>
              <a:rPr lang="en-US" sz="1600" b="1" dirty="0" smtClean="0"/>
              <a:t>groups at </a:t>
            </a:r>
            <a:r>
              <a:rPr lang="en-US" sz="1600" b="1" dirty="0"/>
              <a:t>the bottom where poverty plays a main </a:t>
            </a:r>
            <a:r>
              <a:rPr lang="en-US" sz="1600" b="1" dirty="0" smtClean="0"/>
              <a:t>obstacle</a:t>
            </a:r>
          </a:p>
          <a:p>
            <a:r>
              <a:rPr lang="en-US" sz="1600" b="1" dirty="0" smtClean="0"/>
              <a:t>Although </a:t>
            </a:r>
            <a:r>
              <a:rPr lang="en-US" sz="1600" b="1" dirty="0"/>
              <a:t>poverty levels have fallen dramatically</a:t>
            </a:r>
            <a:br>
              <a:rPr lang="en-US" sz="1600" b="1" dirty="0"/>
            </a:br>
            <a:r>
              <a:rPr lang="en-US" sz="1600" b="1" dirty="0"/>
              <a:t>since 2000, there are still 783 million people living below the international poverty </a:t>
            </a:r>
            <a:r>
              <a:rPr lang="en-US" sz="1600" b="1" dirty="0" smtClean="0"/>
              <a:t>line</a:t>
            </a:r>
          </a:p>
          <a:p>
            <a:r>
              <a:rPr lang="en-US" sz="1600" b="1" dirty="0" smtClean="0"/>
              <a:t>In Sindh around 36% people are living below the poverty line, as per </a:t>
            </a:r>
            <a:r>
              <a:rPr lang="en-US" sz="1600" b="1" dirty="0" err="1" smtClean="0"/>
              <a:t>Govt</a:t>
            </a:r>
            <a:r>
              <a:rPr lang="en-US" sz="1600" b="1" dirty="0" smtClean="0"/>
              <a:t> figures (Donors figures varied)</a:t>
            </a:r>
          </a:p>
          <a:p>
            <a:r>
              <a:rPr lang="en-US" sz="1600" b="1" dirty="0" smtClean="0"/>
              <a:t>Islamic Social Finance can support poorest of the poor through different initiatives in Sindh. </a:t>
            </a:r>
            <a:r>
              <a:rPr lang="en-US" sz="1600" b="1" dirty="0"/>
              <a:t/>
            </a:r>
            <a:br>
              <a:rPr lang="en-US" sz="1600" b="1" dirty="0"/>
            </a:br>
            <a:r>
              <a:rPr lang="en-US" sz="1600" b="1" dirty="0" smtClean="0"/>
              <a:t> </a:t>
            </a:r>
            <a:r>
              <a:rPr lang="en-US" sz="1600" b="1" dirty="0"/>
              <a:t/>
            </a:r>
            <a:br>
              <a:rPr lang="en-US" sz="1600" b="1" dirty="0"/>
            </a:br>
            <a:endParaRPr lang="en-US" sz="1600" b="1" dirty="0"/>
          </a:p>
        </p:txBody>
      </p:sp>
    </p:spTree>
    <p:extLst>
      <p:ext uri="{BB962C8B-B14F-4D97-AF65-F5344CB8AC3E}">
        <p14:creationId xmlns:p14="http://schemas.microsoft.com/office/powerpoint/2010/main" val="3913676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normAutofit/>
          </a:bodyPr>
          <a:lstStyle/>
          <a:p>
            <a:r>
              <a:rPr lang="en-US" b="1" dirty="0" smtClean="0"/>
              <a:t>Rural Micro-financing in Sindh</a:t>
            </a:r>
            <a:endParaRPr lang="en-US" b="1" dirty="0"/>
          </a:p>
        </p:txBody>
      </p:sp>
      <p:sp>
        <p:nvSpPr>
          <p:cNvPr id="3" name="Content Placeholder 2"/>
          <p:cNvSpPr>
            <a:spLocks noGrp="1"/>
          </p:cNvSpPr>
          <p:nvPr>
            <p:ph idx="1"/>
          </p:nvPr>
        </p:nvSpPr>
        <p:spPr/>
        <p:txBody>
          <a:bodyPr>
            <a:normAutofit fontScale="92500" lnSpcReduction="10000"/>
          </a:bodyPr>
          <a:lstStyle/>
          <a:p>
            <a:r>
              <a:rPr lang="en-US" sz="2000" b="1" dirty="0" smtClean="0">
                <a:latin typeface="Arial Rounded MT Bold" panose="020F0704030504030204" pitchFamily="34" charset="0"/>
              </a:rPr>
              <a:t>Rural micro-financing is still at nascent age in rural setup of Sindh, Pakistan.</a:t>
            </a:r>
          </a:p>
          <a:p>
            <a:r>
              <a:rPr lang="en-US" sz="2000" b="1" dirty="0" smtClean="0">
                <a:latin typeface="Arial Rounded MT Bold" panose="020F0704030504030204" pitchFamily="34" charset="0"/>
              </a:rPr>
              <a:t>The involvement of Banking sector in rural micro-financing is yet to establish.</a:t>
            </a:r>
          </a:p>
          <a:p>
            <a:r>
              <a:rPr lang="en-US" sz="2000" b="1" dirty="0" smtClean="0">
                <a:latin typeface="Arial Rounded MT Bold" panose="020F0704030504030204" pitchFamily="34" charset="0"/>
              </a:rPr>
              <a:t>The First Micro-Finance Bank, </a:t>
            </a:r>
            <a:r>
              <a:rPr lang="en-US" sz="2000" b="1" dirty="0" err="1" smtClean="0">
                <a:latin typeface="Arial Rounded MT Bold" panose="020F0704030504030204" pitchFamily="34" charset="0"/>
              </a:rPr>
              <a:t>Tameer</a:t>
            </a:r>
            <a:r>
              <a:rPr lang="en-US" sz="2000" b="1" dirty="0" smtClean="0">
                <a:latin typeface="Arial Rounded MT Bold" panose="020F0704030504030204" pitchFamily="34" charset="0"/>
              </a:rPr>
              <a:t> Bank, </a:t>
            </a:r>
            <a:r>
              <a:rPr lang="en-US" sz="2000" b="1" dirty="0" err="1" smtClean="0">
                <a:latin typeface="Arial Rounded MT Bold" panose="020F0704030504030204" pitchFamily="34" charset="0"/>
              </a:rPr>
              <a:t>Khushali</a:t>
            </a:r>
            <a:r>
              <a:rPr lang="en-US" sz="2000" b="1" dirty="0" smtClean="0">
                <a:latin typeface="Arial Rounded MT Bold" panose="020F0704030504030204" pitchFamily="34" charset="0"/>
              </a:rPr>
              <a:t> </a:t>
            </a:r>
            <a:r>
              <a:rPr lang="en-US" sz="2000" b="1" dirty="0" smtClean="0">
                <a:latin typeface="Arial Rounded MT Bold" panose="020F0704030504030204" pitchFamily="34" charset="0"/>
              </a:rPr>
              <a:t>Bank, NRSP Bank, </a:t>
            </a:r>
            <a:r>
              <a:rPr lang="en-US" sz="2000" b="1" dirty="0" err="1" smtClean="0">
                <a:latin typeface="Arial Rounded MT Bold" panose="020F0704030504030204" pitchFamily="34" charset="0"/>
              </a:rPr>
              <a:t>Telenore</a:t>
            </a:r>
            <a:r>
              <a:rPr lang="en-US" sz="2000" b="1" dirty="0" smtClean="0">
                <a:latin typeface="Arial Rounded MT Bold" panose="020F0704030504030204" pitchFamily="34" charset="0"/>
              </a:rPr>
              <a:t>, </a:t>
            </a:r>
            <a:r>
              <a:rPr lang="en-US" sz="2000" b="1" dirty="0" err="1" smtClean="0">
                <a:latin typeface="Arial Rounded MT Bold" panose="020F0704030504030204" pitchFamily="34" charset="0"/>
              </a:rPr>
              <a:t>Uphone</a:t>
            </a:r>
            <a:r>
              <a:rPr lang="en-US" sz="2000" b="1" dirty="0" smtClean="0">
                <a:latin typeface="Arial Rounded MT Bold" panose="020F0704030504030204" pitchFamily="34" charset="0"/>
              </a:rPr>
              <a:t> banking, TRDP, SAFWCO </a:t>
            </a:r>
            <a:r>
              <a:rPr lang="en-US" sz="2000" b="1" dirty="0" smtClean="0">
                <a:latin typeface="Arial Rounded MT Bold" panose="020F0704030504030204" pitchFamily="34" charset="0"/>
              </a:rPr>
              <a:t>&amp; other </a:t>
            </a:r>
            <a:r>
              <a:rPr lang="en-US" sz="2000" b="1" dirty="0" smtClean="0">
                <a:latin typeface="Arial Rounded MT Bold" panose="020F0704030504030204" pitchFamily="34" charset="0"/>
              </a:rPr>
              <a:t>microfinance banking </a:t>
            </a:r>
            <a:r>
              <a:rPr lang="en-US" sz="2000" b="1" dirty="0" smtClean="0">
                <a:latin typeface="Arial Rounded MT Bold" panose="020F0704030504030204" pitchFamily="34" charset="0"/>
              </a:rPr>
              <a:t>sector is now gradually establishing their local branches in Sindh, Pakistan. </a:t>
            </a:r>
          </a:p>
          <a:p>
            <a:r>
              <a:rPr lang="en-US" sz="2000" b="1" dirty="0" smtClean="0">
                <a:latin typeface="Arial Rounded MT Bold" panose="020F0704030504030204" pitchFamily="34" charset="0"/>
              </a:rPr>
              <a:t>Rural Microfinancing is only catering needs of 10% to 12% of rural communities in Sindh Pakistan.</a:t>
            </a:r>
            <a:endParaRPr lang="en-US" sz="2000" b="1" dirty="0">
              <a:latin typeface="Arial Rounded MT Bold" panose="020F0704030504030204" pitchFamily="34" charset="0"/>
            </a:endParaRPr>
          </a:p>
        </p:txBody>
      </p:sp>
    </p:spTree>
    <p:extLst>
      <p:ext uri="{BB962C8B-B14F-4D97-AF65-F5344CB8AC3E}">
        <p14:creationId xmlns:p14="http://schemas.microsoft.com/office/powerpoint/2010/main" val="868295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Rural </a:t>
            </a:r>
            <a:r>
              <a:rPr lang="en-US" b="1" dirty="0" smtClean="0"/>
              <a:t>Micro-financing-Sindh</a:t>
            </a:r>
            <a:endParaRPr lang="en-US" b="1" dirty="0"/>
          </a:p>
        </p:txBody>
      </p:sp>
      <p:sp>
        <p:nvSpPr>
          <p:cNvPr id="3" name="Content Placeholder 2"/>
          <p:cNvSpPr>
            <a:spLocks noGrp="1"/>
          </p:cNvSpPr>
          <p:nvPr>
            <p:ph idx="1"/>
          </p:nvPr>
        </p:nvSpPr>
        <p:spPr/>
        <p:txBody>
          <a:bodyPr>
            <a:normAutofit/>
          </a:bodyPr>
          <a:lstStyle/>
          <a:p>
            <a:r>
              <a:rPr lang="en-US" b="1" dirty="0" smtClean="0">
                <a:latin typeface="Arial Rounded MT Bold" panose="020F0704030504030204" pitchFamily="34" charset="0"/>
              </a:rPr>
              <a:t>The most important feature of Community Based Micro-finance initiative is that community is itself monitoring their own development and reporting to </a:t>
            </a:r>
            <a:r>
              <a:rPr lang="en-US" b="1" dirty="0" err="1" smtClean="0">
                <a:latin typeface="Arial Rounded MT Bold" panose="020F0704030504030204" pitchFamily="34" charset="0"/>
              </a:rPr>
              <a:t>organisation</a:t>
            </a:r>
            <a:r>
              <a:rPr lang="en-US" b="1" dirty="0" smtClean="0">
                <a:latin typeface="Arial Rounded MT Bold" panose="020F0704030504030204" pitchFamily="34" charset="0"/>
              </a:rPr>
              <a:t> on regular basis.</a:t>
            </a:r>
          </a:p>
          <a:p>
            <a:r>
              <a:rPr lang="en-US" b="1" dirty="0" smtClean="0">
                <a:latin typeface="Arial Rounded MT Bold" panose="020F0704030504030204" pitchFamily="34" charset="0"/>
              </a:rPr>
              <a:t>Mostly female CSOs have identified female members for lending of micro-finance. They are giving their own guarantee for return of money on regular basis.</a:t>
            </a:r>
          </a:p>
          <a:p>
            <a:r>
              <a:rPr lang="en-US" b="1" dirty="0" smtClean="0">
                <a:latin typeface="Arial Rounded MT Bold" panose="020F0704030504030204" pitchFamily="34" charset="0"/>
              </a:rPr>
              <a:t>The access of poorest of the poor female community to microfinancing is only 3% . Still around 97% rural female community in Sindh have no access to microfinance.</a:t>
            </a:r>
          </a:p>
          <a:p>
            <a:endParaRPr lang="en-US" dirty="0"/>
          </a:p>
        </p:txBody>
      </p:sp>
    </p:spTree>
    <p:extLst>
      <p:ext uri="{BB962C8B-B14F-4D97-AF65-F5344CB8AC3E}">
        <p14:creationId xmlns:p14="http://schemas.microsoft.com/office/powerpoint/2010/main" val="4286633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024744" cy="1143000"/>
          </a:xfrm>
        </p:spPr>
        <p:txBody>
          <a:bodyPr>
            <a:normAutofit fontScale="90000"/>
          </a:bodyPr>
          <a:lstStyle/>
          <a:p>
            <a:r>
              <a:rPr lang="en-US" b="1" dirty="0" smtClean="0"/>
              <a:t>Micro-finance Nexus with Technical Skills</a:t>
            </a:r>
            <a:endParaRPr lang="en-US" b="1" dirty="0"/>
          </a:p>
        </p:txBody>
      </p:sp>
      <p:sp>
        <p:nvSpPr>
          <p:cNvPr id="3" name="Content Placeholder 2"/>
          <p:cNvSpPr>
            <a:spLocks noGrp="1"/>
          </p:cNvSpPr>
          <p:nvPr>
            <p:ph idx="1"/>
          </p:nvPr>
        </p:nvSpPr>
        <p:spPr/>
        <p:txBody>
          <a:bodyPr>
            <a:normAutofit fontScale="70000" lnSpcReduction="20000"/>
          </a:bodyPr>
          <a:lstStyle/>
          <a:p>
            <a:r>
              <a:rPr lang="en-US" sz="2200" b="1" dirty="0" smtClean="0">
                <a:latin typeface="Arial Rounded MT Bold" panose="020F0704030504030204" pitchFamily="34" charset="0"/>
              </a:rPr>
              <a:t>Microfinance in Pakistan is still at nascent age and only 12% to 15% community in rural and semi urban setup is getting benefit.</a:t>
            </a:r>
          </a:p>
          <a:p>
            <a:r>
              <a:rPr lang="en-US" sz="2200" b="1" dirty="0" smtClean="0">
                <a:latin typeface="Arial Rounded MT Bold" panose="020F0704030504030204" pitchFamily="34" charset="0"/>
              </a:rPr>
              <a:t>Financial Institutions are working in isolation in rural areas of </a:t>
            </a:r>
            <a:r>
              <a:rPr lang="en-US" sz="2200" b="1" dirty="0" smtClean="0">
                <a:latin typeface="Arial Rounded MT Bold" panose="020F0704030504030204" pitchFamily="34" charset="0"/>
              </a:rPr>
              <a:t>Sindh, Pakistan</a:t>
            </a:r>
            <a:r>
              <a:rPr lang="en-US" sz="2200" b="1" dirty="0" smtClean="0">
                <a:latin typeface="Arial Rounded MT Bold" panose="020F0704030504030204" pitchFamily="34" charset="0"/>
              </a:rPr>
              <a:t>. </a:t>
            </a:r>
          </a:p>
          <a:p>
            <a:r>
              <a:rPr lang="en-US" sz="2200" b="1" dirty="0" smtClean="0">
                <a:latin typeface="Arial Rounded MT Bold" panose="020F0704030504030204" pitchFamily="34" charset="0"/>
              </a:rPr>
              <a:t>Public/Private Financial Institutions are giving less or no priority to rural downtrodden communities due to their chronic poverty and vulnerability. Rural masses have no proper access to regular banking system.</a:t>
            </a:r>
          </a:p>
          <a:p>
            <a:r>
              <a:rPr lang="en-US" sz="2200" b="1" dirty="0" smtClean="0">
                <a:latin typeface="Arial Rounded MT Bold" panose="020F0704030504030204" pitchFamily="34" charset="0"/>
              </a:rPr>
              <a:t>RSPs are giving priority but they have not sufficient funding to reach all poor areas in all </a:t>
            </a:r>
            <a:r>
              <a:rPr lang="en-US" sz="2200" b="1" dirty="0" smtClean="0">
                <a:latin typeface="Arial Rounded MT Bold" panose="020F0704030504030204" pitchFamily="34" charset="0"/>
              </a:rPr>
              <a:t>districts </a:t>
            </a:r>
            <a:r>
              <a:rPr lang="en-US" sz="2200" b="1" dirty="0" smtClean="0">
                <a:latin typeface="Arial Rounded MT Bold" panose="020F0704030504030204" pitchFamily="34" charset="0"/>
              </a:rPr>
              <a:t>of </a:t>
            </a:r>
            <a:r>
              <a:rPr lang="en-US" sz="2200" b="1" dirty="0" smtClean="0">
                <a:latin typeface="Arial Rounded MT Bold" panose="020F0704030504030204" pitchFamily="34" charset="0"/>
              </a:rPr>
              <a:t>Sindh, Pakistan</a:t>
            </a:r>
            <a:r>
              <a:rPr lang="en-US" sz="2200" b="1" dirty="0" smtClean="0">
                <a:latin typeface="Arial Rounded MT Bold" panose="020F0704030504030204" pitchFamily="34" charset="0"/>
              </a:rPr>
              <a:t>. </a:t>
            </a:r>
          </a:p>
          <a:p>
            <a:r>
              <a:rPr lang="en-US" sz="2200" b="1" dirty="0" smtClean="0">
                <a:latin typeface="Arial Rounded MT Bold" panose="020F0704030504030204" pitchFamily="34" charset="0"/>
              </a:rPr>
              <a:t>Microfinance can further get success through investment in different initiatives like technical skills</a:t>
            </a:r>
          </a:p>
          <a:p>
            <a:r>
              <a:rPr lang="en-US" sz="2200" b="1" dirty="0" smtClean="0">
                <a:latin typeface="Arial Rounded MT Bold" panose="020F0704030504030204" pitchFamily="34" charset="0"/>
              </a:rPr>
              <a:t>Microfinance lending institutions can support communities through supplement funding for improvement of technical skills.</a:t>
            </a:r>
            <a:endParaRPr lang="en-US" sz="2200" b="1" dirty="0" smtClean="0">
              <a:latin typeface="Arial Rounded MT Bold" panose="020F0704030504030204" pitchFamily="34" charset="0"/>
            </a:endParaRPr>
          </a:p>
          <a:p>
            <a:endParaRPr lang="en-US" dirty="0"/>
          </a:p>
        </p:txBody>
      </p:sp>
    </p:spTree>
    <p:extLst>
      <p:ext uri="{BB962C8B-B14F-4D97-AF65-F5344CB8AC3E}">
        <p14:creationId xmlns:p14="http://schemas.microsoft.com/office/powerpoint/2010/main" val="3343577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024744" cy="1143000"/>
          </a:xfrm>
        </p:spPr>
        <p:txBody>
          <a:bodyPr>
            <a:normAutofit fontScale="90000"/>
          </a:bodyPr>
          <a:lstStyle/>
          <a:p>
            <a:r>
              <a:rPr lang="en-US" b="1" dirty="0" smtClean="0"/>
              <a:t>Micro-finance-Technical Skills Challenges</a:t>
            </a:r>
            <a:endParaRPr lang="en-US" b="1" dirty="0"/>
          </a:p>
        </p:txBody>
      </p:sp>
      <p:sp>
        <p:nvSpPr>
          <p:cNvPr id="3" name="Content Placeholder 2"/>
          <p:cNvSpPr>
            <a:spLocks noGrp="1"/>
          </p:cNvSpPr>
          <p:nvPr>
            <p:ph idx="1"/>
          </p:nvPr>
        </p:nvSpPr>
        <p:spPr>
          <a:xfrm>
            <a:off x="990600" y="2323652"/>
            <a:ext cx="6830209" cy="3848548"/>
          </a:xfrm>
        </p:spPr>
        <p:txBody>
          <a:bodyPr>
            <a:noAutofit/>
          </a:bodyPr>
          <a:lstStyle/>
          <a:p>
            <a:r>
              <a:rPr lang="en-US" sz="1800" b="1" dirty="0">
                <a:latin typeface="Arial Rounded MT Bold" panose="020F0704030504030204" pitchFamily="34" charset="0"/>
              </a:rPr>
              <a:t>Microfinance institutions have emerged as a popular and credible instrument of poverty alleviation </a:t>
            </a:r>
            <a:endParaRPr lang="en-US" sz="1800" b="1" dirty="0" smtClean="0">
              <a:latin typeface="Arial Rounded MT Bold" panose="020F0704030504030204" pitchFamily="34" charset="0"/>
            </a:endParaRPr>
          </a:p>
          <a:p>
            <a:r>
              <a:rPr lang="en-US" sz="1800" b="1" dirty="0" smtClean="0">
                <a:latin typeface="Arial Rounded MT Bold" panose="020F0704030504030204" pitchFamily="34" charset="0"/>
              </a:rPr>
              <a:t>Technical </a:t>
            </a:r>
            <a:r>
              <a:rPr lang="en-US" sz="1800" b="1" dirty="0">
                <a:latin typeface="Arial Rounded MT Bold" panose="020F0704030504030204" pitchFamily="34" charset="0"/>
              </a:rPr>
              <a:t>skills ,organizational and communication abilities provide better results for MFIs performance. .</a:t>
            </a:r>
          </a:p>
          <a:p>
            <a:r>
              <a:rPr lang="en-US" sz="1800" b="1" dirty="0">
                <a:latin typeface="Arial Rounded MT Bold" panose="020F0704030504030204" pitchFamily="34" charset="0"/>
              </a:rPr>
              <a:t>It is important that banks understand that consumer protection and financial </a:t>
            </a:r>
            <a:r>
              <a:rPr lang="en-US" sz="1800" b="1" dirty="0" smtClean="0">
                <a:latin typeface="Arial Rounded MT Bold" panose="020F0704030504030204" pitchFamily="34" charset="0"/>
              </a:rPr>
              <a:t>literacy are </a:t>
            </a:r>
            <a:r>
              <a:rPr lang="en-US" sz="1800" b="1" dirty="0">
                <a:latin typeface="Arial Rounded MT Bold" panose="020F0704030504030204" pitchFamily="34" charset="0"/>
              </a:rPr>
              <a:t>part of the investment, not an expense</a:t>
            </a:r>
            <a:r>
              <a:rPr lang="en-US" sz="1800" b="1" dirty="0" smtClean="0">
                <a:latin typeface="Arial Rounded MT Bold" panose="020F0704030504030204" pitchFamily="34" charset="0"/>
              </a:rPr>
              <a:t>. Skills are must for the success of microfinance.</a:t>
            </a:r>
            <a:endParaRPr lang="en-US" sz="1800" b="1" dirty="0">
              <a:latin typeface="Arial Rounded MT Bold" panose="020F0704030504030204" pitchFamily="34" charset="0"/>
            </a:endParaRPr>
          </a:p>
          <a:p>
            <a:r>
              <a:rPr lang="en-US" sz="1800" b="1" dirty="0">
                <a:latin typeface="Arial Rounded MT Bold" panose="020F0704030504030204" pitchFamily="34" charset="0"/>
              </a:rPr>
              <a:t>Aspirations of the Poor are growing, and as a result, they require loan and </a:t>
            </a:r>
            <a:r>
              <a:rPr lang="en-US" sz="1800" b="1" dirty="0" smtClean="0">
                <a:latin typeface="Arial Rounded MT Bold" panose="020F0704030504030204" pitchFamily="34" charset="0"/>
              </a:rPr>
              <a:t>savings products </a:t>
            </a:r>
            <a:r>
              <a:rPr lang="en-US" sz="1800" b="1" dirty="0">
                <a:latin typeface="Arial Rounded MT Bold" panose="020F0704030504030204" pitchFamily="34" charset="0"/>
              </a:rPr>
              <a:t>to invest in education, healthcare and other safety nets</a:t>
            </a:r>
            <a:r>
              <a:rPr lang="en-US" sz="1800" b="1" dirty="0" smtClean="0">
                <a:latin typeface="Arial Rounded MT Bold" panose="020F0704030504030204" pitchFamily="34" charset="0"/>
              </a:rPr>
              <a:t>.</a:t>
            </a:r>
          </a:p>
          <a:p>
            <a:r>
              <a:rPr lang="en-US" sz="1800" b="1" dirty="0" smtClean="0">
                <a:latin typeface="Arial Rounded MT Bold" panose="020F0704030504030204" pitchFamily="34" charset="0"/>
              </a:rPr>
              <a:t>Investment in technical skills will sustain microfinance </a:t>
            </a:r>
            <a:r>
              <a:rPr lang="en-US" sz="1800" b="1" dirty="0" smtClean="0">
                <a:latin typeface="Arial Rounded MT Bold" panose="020F0704030504030204" pitchFamily="34" charset="0"/>
              </a:rPr>
              <a:t>investments in Sindh</a:t>
            </a:r>
            <a:endParaRPr lang="en-US" sz="1800" b="1" dirty="0">
              <a:latin typeface="Arial Rounded MT Bold" panose="020F0704030504030204" pitchFamily="34" charset="0"/>
            </a:endParaRPr>
          </a:p>
          <a:p>
            <a:pPr marL="0" indent="0">
              <a:buNone/>
            </a:pPr>
            <a:endParaRPr lang="en-US" sz="2000" dirty="0">
              <a:latin typeface="Antique Olive Roman" pitchFamily="34" charset="0"/>
            </a:endParaRPr>
          </a:p>
        </p:txBody>
      </p:sp>
    </p:spTree>
    <p:extLst>
      <p:ext uri="{BB962C8B-B14F-4D97-AF65-F5344CB8AC3E}">
        <p14:creationId xmlns:p14="http://schemas.microsoft.com/office/powerpoint/2010/main" val="930967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024744" cy="1143000"/>
          </a:xfrm>
        </p:spPr>
        <p:txBody>
          <a:bodyPr>
            <a:normAutofit fontScale="90000"/>
          </a:bodyPr>
          <a:lstStyle/>
          <a:p>
            <a:r>
              <a:rPr lang="en-US" b="1" dirty="0" smtClean="0"/>
              <a:t>Micro-finance-Technical Skills </a:t>
            </a:r>
            <a:r>
              <a:rPr lang="en-US" b="1" dirty="0"/>
              <a:t>Challenges</a:t>
            </a:r>
            <a:endParaRPr lang="en-US" dirty="0"/>
          </a:p>
        </p:txBody>
      </p:sp>
      <p:sp>
        <p:nvSpPr>
          <p:cNvPr id="3" name="Content Placeholder 2"/>
          <p:cNvSpPr>
            <a:spLocks noGrp="1"/>
          </p:cNvSpPr>
          <p:nvPr>
            <p:ph idx="1"/>
          </p:nvPr>
        </p:nvSpPr>
        <p:spPr/>
        <p:txBody>
          <a:bodyPr>
            <a:normAutofit lnSpcReduction="10000"/>
          </a:bodyPr>
          <a:lstStyle/>
          <a:p>
            <a:r>
              <a:rPr lang="en-US" b="1" dirty="0">
                <a:latin typeface="Antique Olive Roman" pitchFamily="34" charset="0"/>
              </a:rPr>
              <a:t>The microfinance sector serves as a model and, in many ways, has created the foundation for future financial inclusion regulations</a:t>
            </a:r>
            <a:r>
              <a:rPr lang="en-US" b="1" dirty="0" smtClean="0">
                <a:latin typeface="Antique Olive Roman" pitchFamily="34" charset="0"/>
              </a:rPr>
              <a:t>. These regulations needs to be redesign as per the needs of current interventions &amp; changes in free world markets.</a:t>
            </a:r>
            <a:endParaRPr lang="en-US" b="1" dirty="0">
              <a:latin typeface="Antique Olive Roman" pitchFamily="34" charset="0"/>
            </a:endParaRPr>
          </a:p>
          <a:p>
            <a:r>
              <a:rPr lang="en-US" b="1" dirty="0">
                <a:latin typeface="Antique Olive Roman" pitchFamily="34" charset="0"/>
              </a:rPr>
              <a:t>There must be a paradigm shift – even though demand exists, financial institutions have fallen behind in innovating products to meet demand.</a:t>
            </a:r>
          </a:p>
          <a:p>
            <a:r>
              <a:rPr lang="en-US" b="1" dirty="0">
                <a:latin typeface="Antique Olive Roman" pitchFamily="34" charset="0"/>
              </a:rPr>
              <a:t>Sharing knowledge and experience is important. There must be communication among all the institutions involved, and out ‐ sourcing should be encouraged when a particular institution cannot provide a needed product.</a:t>
            </a:r>
          </a:p>
          <a:p>
            <a:pPr marL="0" indent="0">
              <a:buNone/>
            </a:pPr>
            <a:endParaRPr lang="en-US" dirty="0">
              <a:latin typeface="Antique Olive Roman" pitchFamily="34" charset="0"/>
            </a:endParaRPr>
          </a:p>
          <a:p>
            <a:endParaRPr lang="en-US" dirty="0"/>
          </a:p>
        </p:txBody>
      </p:sp>
    </p:spTree>
    <p:extLst>
      <p:ext uri="{BB962C8B-B14F-4D97-AF65-F5344CB8AC3E}">
        <p14:creationId xmlns:p14="http://schemas.microsoft.com/office/powerpoint/2010/main" val="3042779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077634" cy="1219200"/>
          </a:xfrm>
        </p:spPr>
        <p:txBody>
          <a:bodyPr>
            <a:normAutofit/>
          </a:bodyPr>
          <a:lstStyle/>
          <a:p>
            <a:r>
              <a:rPr lang="en-US" b="1" dirty="0" smtClean="0"/>
              <a:t>Micro-Finance-TVET Skills Challenges</a:t>
            </a:r>
            <a:endParaRPr lang="en-US" b="1" dirty="0"/>
          </a:p>
        </p:txBody>
      </p:sp>
      <p:sp>
        <p:nvSpPr>
          <p:cNvPr id="3" name="Content Placeholder 2"/>
          <p:cNvSpPr>
            <a:spLocks noGrp="1"/>
          </p:cNvSpPr>
          <p:nvPr>
            <p:ph idx="1"/>
          </p:nvPr>
        </p:nvSpPr>
        <p:spPr/>
        <p:txBody>
          <a:bodyPr>
            <a:normAutofit lnSpcReduction="10000"/>
          </a:bodyPr>
          <a:lstStyle/>
          <a:p>
            <a:r>
              <a:rPr lang="en-US" b="1" dirty="0" smtClean="0">
                <a:latin typeface="Arial Rounded MT Bold" panose="020F0704030504030204" pitchFamily="34" charset="0"/>
              </a:rPr>
              <a:t>Strengthening </a:t>
            </a:r>
            <a:r>
              <a:rPr lang="en-US" b="1" dirty="0">
                <a:latin typeface="Arial Rounded MT Bold" panose="020F0704030504030204" pitchFamily="34" charset="0"/>
              </a:rPr>
              <a:t>the role of government, in terms of policy guidance and incentives</a:t>
            </a:r>
            <a:r>
              <a:rPr lang="en-US" b="1" dirty="0" smtClean="0">
                <a:latin typeface="Arial Rounded MT Bold" panose="020F0704030504030204" pitchFamily="34" charset="0"/>
              </a:rPr>
              <a:t>, would </a:t>
            </a:r>
            <a:r>
              <a:rPr lang="en-US" b="1" dirty="0">
                <a:latin typeface="Arial Rounded MT Bold" panose="020F0704030504030204" pitchFamily="34" charset="0"/>
              </a:rPr>
              <a:t>accelerate the building of social credit schemes and innovation in </a:t>
            </a:r>
            <a:r>
              <a:rPr lang="en-US" b="1" dirty="0" smtClean="0">
                <a:latin typeface="Arial Rounded MT Bold" panose="020F0704030504030204" pitchFamily="34" charset="0"/>
              </a:rPr>
              <a:t>financial inclusion</a:t>
            </a:r>
            <a:r>
              <a:rPr lang="en-US" b="1" dirty="0">
                <a:latin typeface="Arial Rounded MT Bold" panose="020F0704030504030204" pitchFamily="34" charset="0"/>
              </a:rPr>
              <a:t>.</a:t>
            </a:r>
          </a:p>
          <a:p>
            <a:r>
              <a:rPr lang="en-US" b="1" dirty="0" smtClean="0">
                <a:latin typeface="Arial Rounded MT Bold" panose="020F0704030504030204" pitchFamily="34" charset="0"/>
              </a:rPr>
              <a:t>Making micro-finance more Islamic &amp; demand driven as per market rules &amp; regulations.</a:t>
            </a:r>
          </a:p>
          <a:p>
            <a:r>
              <a:rPr lang="en-US" b="1" dirty="0" smtClean="0">
                <a:latin typeface="Arial Rounded MT Bold" panose="020F0704030504030204" pitchFamily="34" charset="0"/>
              </a:rPr>
              <a:t>Lower administrative/financial cost &amp; work on roll over basis micro-finance initiatives.</a:t>
            </a:r>
          </a:p>
          <a:p>
            <a:r>
              <a:rPr lang="en-US" b="1" dirty="0" smtClean="0">
                <a:latin typeface="Arial Rounded MT Bold" panose="020F0704030504030204" pitchFamily="34" charset="0"/>
              </a:rPr>
              <a:t>Ensure Microfinance investment in TVET sector for sustainability of initiatives</a:t>
            </a:r>
          </a:p>
          <a:p>
            <a:r>
              <a:rPr lang="en-US" b="1" dirty="0" smtClean="0">
                <a:latin typeface="Arial Rounded MT Bold" panose="020F0704030504030204" pitchFamily="34" charset="0"/>
              </a:rPr>
              <a:t>Introduction of Islamic Micro-finance public and private Banking sector in rural areas of </a:t>
            </a:r>
            <a:r>
              <a:rPr lang="en-US" b="1" dirty="0" smtClean="0">
                <a:latin typeface="Arial Rounded MT Bold" panose="020F0704030504030204" pitchFamily="34" charset="0"/>
              </a:rPr>
              <a:t>Sindh, Pakistan</a:t>
            </a:r>
            <a:endParaRPr lang="en-US" b="1" dirty="0" smtClean="0">
              <a:latin typeface="Arial Rounded MT Bold" panose="020F0704030504030204" pitchFamily="34" charset="0"/>
            </a:endParaRPr>
          </a:p>
          <a:p>
            <a:endParaRPr lang="en-US" dirty="0">
              <a:latin typeface="Antique Olive Roman" pitchFamily="34" charset="0"/>
            </a:endParaRP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37657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1143000"/>
          </a:xfrm>
        </p:spPr>
        <p:txBody>
          <a:bodyPr>
            <a:normAutofit fontScale="90000"/>
          </a:bodyPr>
          <a:lstStyle/>
          <a:p>
            <a:r>
              <a:rPr lang="en-US" b="1" dirty="0" smtClean="0"/>
              <a:t>Poverty Eradication Initiative (PEI)- Introduction</a:t>
            </a:r>
            <a:endParaRPr lang="en-US" b="1" dirty="0"/>
          </a:p>
        </p:txBody>
      </p:sp>
      <p:sp>
        <p:nvSpPr>
          <p:cNvPr id="3" name="Content Placeholder 2"/>
          <p:cNvSpPr>
            <a:spLocks noGrp="1"/>
          </p:cNvSpPr>
          <p:nvPr>
            <p:ph idx="1"/>
          </p:nvPr>
        </p:nvSpPr>
        <p:spPr/>
        <p:txBody>
          <a:bodyPr>
            <a:normAutofit/>
          </a:bodyPr>
          <a:lstStyle/>
          <a:p>
            <a:pPr indent="-342900" algn="just"/>
            <a:r>
              <a:rPr lang="en-US" b="1" dirty="0">
                <a:latin typeface="Arial" panose="020B0604020202020204" pitchFamily="34" charset="0"/>
                <a:cs typeface="Arial" panose="020B0604020202020204" pitchFamily="34" charset="0"/>
              </a:rPr>
              <a:t>PEI established in 2002, is a non-profit organization, striving to alleviate poverty and bring about a positive change in lives of the poorest of the </a:t>
            </a:r>
            <a:r>
              <a:rPr lang="en-US" b="1" dirty="0" smtClean="0">
                <a:latin typeface="Arial" panose="020B0604020202020204" pitchFamily="34" charset="0"/>
                <a:cs typeface="Arial" panose="020B0604020202020204" pitchFamily="34" charset="0"/>
              </a:rPr>
              <a:t>poor.</a:t>
            </a:r>
          </a:p>
          <a:p>
            <a:pPr indent="-342900" algn="just"/>
            <a:r>
              <a:rPr lang="en-US" b="1" dirty="0" smtClean="0">
                <a:latin typeface="Arial" panose="020B0604020202020204" pitchFamily="34" charset="0"/>
                <a:cs typeface="Arial" panose="020B0604020202020204" pitchFamily="34" charset="0"/>
              </a:rPr>
              <a:t>PEI is working with </a:t>
            </a:r>
            <a:r>
              <a:rPr lang="en-US" b="1" dirty="0" err="1" smtClean="0">
                <a:latin typeface="Arial" panose="020B0604020202020204" pitchFamily="34" charset="0"/>
                <a:cs typeface="Arial" panose="020B0604020202020204" pitchFamily="34" charset="0"/>
              </a:rPr>
              <a:t>Govt</a:t>
            </a:r>
            <a:r>
              <a:rPr lang="en-US" b="1" dirty="0" smtClean="0">
                <a:latin typeface="Arial" panose="020B0604020202020204" pitchFamily="34" charset="0"/>
                <a:cs typeface="Arial" panose="020B0604020202020204" pitchFamily="34" charset="0"/>
              </a:rPr>
              <a:t> of Sindh under Public Private Partnership interventions</a:t>
            </a:r>
          </a:p>
          <a:p>
            <a:pPr indent="-342900" algn="just"/>
            <a:r>
              <a:rPr lang="en-US" b="1" dirty="0" smtClean="0">
                <a:latin typeface="Arial" panose="020B0604020202020204" pitchFamily="34" charset="0"/>
                <a:cs typeface="Arial" panose="020B0604020202020204" pitchFamily="34" charset="0"/>
              </a:rPr>
              <a:t>First time PEI introduced a model of Entrepreneurship in Health sector</a:t>
            </a:r>
            <a:r>
              <a:rPr lang="en-US" b="1" dirty="0" smtClean="0">
                <a:latin typeface="Arial" panose="020B0604020202020204" pitchFamily="34" charset="0"/>
                <a:cs typeface="Arial" panose="020B0604020202020204" pitchFamily="34" charset="0"/>
              </a:rPr>
              <a:t> </a:t>
            </a:r>
          </a:p>
          <a:p>
            <a:pPr indent="-342900" algn="just"/>
            <a:r>
              <a:rPr lang="en-US" b="1" dirty="0" smtClean="0">
                <a:latin typeface="Arial" panose="020B0604020202020204" pitchFamily="34" charset="0"/>
                <a:cs typeface="Arial" panose="020B0604020202020204" pitchFamily="34" charset="0"/>
              </a:rPr>
              <a:t>PEI established 174 Community led birthing stations under self entrepreneurship model and linked CMWs with Microfinance lending institutions like RSPs, banks and mobile banking services </a:t>
            </a:r>
            <a:endParaRPr lang="en-US" b="1" dirty="0">
              <a:latin typeface="Arial" panose="020B0604020202020204" pitchFamily="34" charset="0"/>
              <a:cs typeface="Arial" panose="020B0604020202020204" pitchFamily="34" charset="0"/>
            </a:endParaRPr>
          </a:p>
          <a:p>
            <a:endParaRPr lang="en-US" b="1" dirty="0"/>
          </a:p>
          <a:p>
            <a:endParaRPr lang="en-US" sz="2000" dirty="0">
              <a:latin typeface="Antique Olive Roman" pitchFamily="34" charset="0"/>
            </a:endParaRPr>
          </a:p>
        </p:txBody>
      </p:sp>
    </p:spTree>
    <p:extLst>
      <p:ext uri="{BB962C8B-B14F-4D97-AF65-F5344CB8AC3E}">
        <p14:creationId xmlns:p14="http://schemas.microsoft.com/office/powerpoint/2010/main" val="4059972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r>
              <a:rPr lang="en-US" b="1" dirty="0" smtClean="0"/>
              <a:t>Microfinance-Challenges</a:t>
            </a:r>
            <a:endParaRPr lang="en-US" b="1" dirty="0"/>
          </a:p>
        </p:txBody>
      </p:sp>
      <p:sp>
        <p:nvSpPr>
          <p:cNvPr id="3" name="Content Placeholder 2"/>
          <p:cNvSpPr>
            <a:spLocks noGrp="1"/>
          </p:cNvSpPr>
          <p:nvPr>
            <p:ph idx="1"/>
          </p:nvPr>
        </p:nvSpPr>
        <p:spPr>
          <a:xfrm>
            <a:off x="1043492" y="1905000"/>
            <a:ext cx="6777317" cy="4114800"/>
          </a:xfrm>
        </p:spPr>
        <p:txBody>
          <a:bodyPr>
            <a:noAutofit/>
          </a:bodyPr>
          <a:lstStyle/>
          <a:p>
            <a:r>
              <a:rPr lang="en-US" sz="1800" b="1" dirty="0" smtClean="0">
                <a:latin typeface="Arial Rounded MT Bold" panose="020F0704030504030204" pitchFamily="34" charset="0"/>
              </a:rPr>
              <a:t>Islamic Micro-financing is a new paradigm for rural masses in </a:t>
            </a:r>
            <a:r>
              <a:rPr lang="en-US" sz="1800" b="1" dirty="0" smtClean="0">
                <a:latin typeface="Arial Rounded MT Bold" panose="020F0704030504030204" pitchFamily="34" charset="0"/>
              </a:rPr>
              <a:t>Sindh, Pakistan</a:t>
            </a:r>
            <a:r>
              <a:rPr lang="en-US" sz="1800" b="1" dirty="0" smtClean="0">
                <a:latin typeface="Arial Rounded MT Bold" panose="020F0704030504030204" pitchFamily="34" charset="0"/>
              </a:rPr>
              <a:t>.</a:t>
            </a:r>
          </a:p>
          <a:p>
            <a:r>
              <a:rPr lang="en-US" sz="1800" b="1" dirty="0" smtClean="0">
                <a:latin typeface="Arial Rounded MT Bold" panose="020F0704030504030204" pitchFamily="34" charset="0"/>
              </a:rPr>
              <a:t>Private &amp; Public extensive Banking advocacy is required to achieve Islamic ways of micro-financing.</a:t>
            </a:r>
          </a:p>
          <a:p>
            <a:r>
              <a:rPr lang="en-US" sz="1800" b="1" dirty="0" smtClean="0">
                <a:latin typeface="Arial Rounded MT Bold" panose="020F0704030504030204" pitchFamily="34" charset="0"/>
              </a:rPr>
              <a:t>Not for Profit </a:t>
            </a:r>
            <a:r>
              <a:rPr lang="en-US" sz="1800" b="1" dirty="0" err="1" smtClean="0">
                <a:latin typeface="Arial Rounded MT Bold" panose="020F0704030504030204" pitchFamily="34" charset="0"/>
              </a:rPr>
              <a:t>Organisations</a:t>
            </a:r>
            <a:r>
              <a:rPr lang="en-US" sz="1800" b="1" dirty="0" smtClean="0">
                <a:latin typeface="Arial Rounded MT Bold" panose="020F0704030504030204" pitchFamily="34" charset="0"/>
              </a:rPr>
              <a:t> are now using term of “Financial Rolling” in micro-finance sector, which is a positive indicator towards “No profit No loss’’ philosophy.</a:t>
            </a:r>
          </a:p>
          <a:p>
            <a:r>
              <a:rPr lang="en-US" sz="1800" b="1" dirty="0" smtClean="0">
                <a:latin typeface="Arial Rounded MT Bold" panose="020F0704030504030204" pitchFamily="34" charset="0"/>
              </a:rPr>
              <a:t>Young population of Sindh living in rural, remote rural and semi urban areas, as well as in </a:t>
            </a:r>
            <a:r>
              <a:rPr lang="en-US" sz="1800" b="1" dirty="0" err="1" smtClean="0">
                <a:latin typeface="Arial Rounded MT Bold" panose="020F0704030504030204" pitchFamily="34" charset="0"/>
              </a:rPr>
              <a:t>Katchi</a:t>
            </a:r>
            <a:r>
              <a:rPr lang="en-US" sz="1800" b="1" dirty="0" smtClean="0">
                <a:latin typeface="Arial Rounded MT Bold" panose="020F0704030504030204" pitchFamily="34" charset="0"/>
              </a:rPr>
              <a:t> </a:t>
            </a:r>
            <a:r>
              <a:rPr lang="en-US" sz="1800" b="1" dirty="0" err="1" smtClean="0">
                <a:latin typeface="Arial Rounded MT Bold" panose="020F0704030504030204" pitchFamily="34" charset="0"/>
              </a:rPr>
              <a:t>abadis</a:t>
            </a:r>
            <a:r>
              <a:rPr lang="en-US" sz="1800" b="1" dirty="0" smtClean="0">
                <a:latin typeface="Arial Rounded MT Bold" panose="020F0704030504030204" pitchFamily="34" charset="0"/>
              </a:rPr>
              <a:t> of urban areas strongly need microfinancing schemes to address poverty and unemployment</a:t>
            </a:r>
            <a:endParaRPr lang="en-US" sz="1800" b="1" dirty="0" smtClean="0">
              <a:latin typeface="Arial Rounded MT Bold" panose="020F0704030504030204" pitchFamily="34" charset="0"/>
            </a:endParaRPr>
          </a:p>
        </p:txBody>
      </p:sp>
    </p:spTree>
    <p:extLst>
      <p:ext uri="{BB962C8B-B14F-4D97-AF65-F5344CB8AC3E}">
        <p14:creationId xmlns:p14="http://schemas.microsoft.com/office/powerpoint/2010/main" val="222752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lstStyle/>
          <a:p>
            <a:r>
              <a:rPr lang="en-US" dirty="0" smtClean="0"/>
              <a:t>Opportunities &amp; Challenges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latin typeface="Arial Rounded MT Bold" panose="020F0704030504030204" pitchFamily="34" charset="0"/>
              </a:rPr>
              <a:t>A joint venture of Public/Private &amp; Not for Profit </a:t>
            </a:r>
            <a:r>
              <a:rPr lang="en-US" b="1" dirty="0" err="1">
                <a:latin typeface="Arial Rounded MT Bold" panose="020F0704030504030204" pitchFamily="34" charset="0"/>
              </a:rPr>
              <a:t>Organisations</a:t>
            </a:r>
            <a:r>
              <a:rPr lang="en-US" b="1" dirty="0">
                <a:latin typeface="Arial Rounded MT Bold" panose="020F0704030504030204" pitchFamily="34" charset="0"/>
              </a:rPr>
              <a:t> in Islamic Micro-financing is required.</a:t>
            </a:r>
          </a:p>
          <a:p>
            <a:r>
              <a:rPr lang="en-US" b="1" dirty="0">
                <a:latin typeface="Arial Rounded MT Bold" panose="020F0704030504030204" pitchFamily="34" charset="0"/>
              </a:rPr>
              <a:t>Strong Community </a:t>
            </a:r>
            <a:r>
              <a:rPr lang="en-US" b="1" dirty="0" err="1">
                <a:latin typeface="Arial Rounded MT Bold" panose="020F0704030504030204" pitchFamily="34" charset="0"/>
              </a:rPr>
              <a:t>Mobilisation</a:t>
            </a:r>
            <a:r>
              <a:rPr lang="en-US" b="1" dirty="0">
                <a:latin typeface="Arial Rounded MT Bold" panose="020F0704030504030204" pitchFamily="34" charset="0"/>
              </a:rPr>
              <a:t> is required for each and every micro-finance initiatives in rural setup.  </a:t>
            </a:r>
            <a:endParaRPr lang="en-US" b="1" dirty="0" smtClean="0">
              <a:latin typeface="Arial Rounded MT Bold" panose="020F0704030504030204" pitchFamily="34" charset="0"/>
            </a:endParaRPr>
          </a:p>
          <a:p>
            <a:r>
              <a:rPr lang="en-US" b="1" dirty="0" smtClean="0">
                <a:latin typeface="Arial Rounded MT Bold" panose="020F0704030504030204" pitchFamily="34" charset="0"/>
              </a:rPr>
              <a:t>Introduction of new microfinance initiative in TVET sector is a MUST </a:t>
            </a:r>
          </a:p>
          <a:p>
            <a:r>
              <a:rPr lang="en-US" b="1" dirty="0" smtClean="0">
                <a:latin typeface="Arial Rounded MT Bold" panose="020F0704030504030204" pitchFamily="34" charset="0"/>
              </a:rPr>
              <a:t>Microfinance in Health, Education, Agriculture &amp; Livestock sector will reduce poverty of downtrodden masses</a:t>
            </a:r>
            <a:endParaRPr lang="en-US" b="1" dirty="0">
              <a:latin typeface="Arial Rounded MT Bold" panose="020F0704030504030204" pitchFamily="34" charset="0"/>
            </a:endParaRPr>
          </a:p>
          <a:p>
            <a:r>
              <a:rPr lang="en-US" sz="2200" b="1" dirty="0">
                <a:latin typeface="Arial Rounded MT Bold" panose="020F0704030504030204" pitchFamily="34" charset="0"/>
              </a:rPr>
              <a:t>Social </a:t>
            </a:r>
            <a:r>
              <a:rPr lang="en-US" sz="2200" b="1" dirty="0" err="1">
                <a:latin typeface="Arial Rounded MT Bold" panose="020F0704030504030204" pitchFamily="34" charset="0"/>
              </a:rPr>
              <a:t>Mobilisation</a:t>
            </a:r>
            <a:r>
              <a:rPr lang="en-US" sz="2200" b="1" dirty="0">
                <a:latin typeface="Arial Rounded MT Bold" panose="020F0704030504030204" pitchFamily="34" charset="0"/>
              </a:rPr>
              <a:t> of Client is key of </a:t>
            </a:r>
            <a:r>
              <a:rPr lang="en-US" sz="2200" b="1" dirty="0" smtClean="0">
                <a:latin typeface="Arial Rounded MT Bold" panose="020F0704030504030204" pitchFamily="34" charset="0"/>
              </a:rPr>
              <a:t>Microfinance Institutions &amp; </a:t>
            </a:r>
            <a:r>
              <a:rPr lang="en-US" sz="2200" b="1" dirty="0">
                <a:latin typeface="Arial Rounded MT Bold" panose="020F0704030504030204" pitchFamily="34" charset="0"/>
              </a:rPr>
              <a:t>Banking Sector is relying on financial rules &amp; regulations, so joint venture of social </a:t>
            </a:r>
            <a:r>
              <a:rPr lang="en-US" sz="2200" b="1" dirty="0" err="1">
                <a:latin typeface="Arial Rounded MT Bold" panose="020F0704030504030204" pitchFamily="34" charset="0"/>
              </a:rPr>
              <a:t>mobilisation</a:t>
            </a:r>
            <a:r>
              <a:rPr lang="en-US" sz="2200" b="1" dirty="0">
                <a:latin typeface="Arial Rounded MT Bold" panose="020F0704030504030204" pitchFamily="34" charset="0"/>
              </a:rPr>
              <a:t> and relaxed financial rules will support to rural masses.</a:t>
            </a:r>
          </a:p>
          <a:p>
            <a:pPr marL="0" indent="0">
              <a:buNone/>
            </a:pPr>
            <a:endParaRPr lang="en-US" dirty="0"/>
          </a:p>
          <a:p>
            <a:endParaRPr lang="en-US" dirty="0"/>
          </a:p>
        </p:txBody>
      </p:sp>
    </p:spTree>
    <p:extLst>
      <p:ext uri="{BB962C8B-B14F-4D97-AF65-F5344CB8AC3E}">
        <p14:creationId xmlns:p14="http://schemas.microsoft.com/office/powerpoint/2010/main" val="3945153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1143000"/>
          </a:xfrm>
        </p:spPr>
        <p:txBody>
          <a:bodyPr/>
          <a:lstStyle/>
          <a:p>
            <a:r>
              <a:rPr lang="en-US" b="1" dirty="0" smtClean="0"/>
              <a:t>Opportunities &amp; Challenges</a:t>
            </a:r>
            <a:endParaRPr lang="en-US" b="1" dirty="0"/>
          </a:p>
        </p:txBody>
      </p:sp>
      <p:sp>
        <p:nvSpPr>
          <p:cNvPr id="3" name="Content Placeholder 2"/>
          <p:cNvSpPr>
            <a:spLocks noGrp="1"/>
          </p:cNvSpPr>
          <p:nvPr>
            <p:ph idx="1"/>
          </p:nvPr>
        </p:nvSpPr>
        <p:spPr>
          <a:xfrm>
            <a:off x="990600" y="1905000"/>
            <a:ext cx="6858000" cy="4191000"/>
          </a:xfrm>
        </p:spPr>
        <p:txBody>
          <a:bodyPr>
            <a:normAutofit fontScale="25000" lnSpcReduction="20000"/>
          </a:bodyPr>
          <a:lstStyle/>
          <a:p>
            <a:r>
              <a:rPr lang="en-US" sz="8000" b="1" dirty="0" smtClean="0">
                <a:latin typeface="Arial Rounded MT Bold" panose="020F0704030504030204" pitchFamily="34" charset="0"/>
              </a:rPr>
              <a:t>Agricultural </a:t>
            </a:r>
            <a:r>
              <a:rPr lang="en-US" sz="8000" b="1" dirty="0">
                <a:latin typeface="Arial Rounded MT Bold" panose="020F0704030504030204" pitchFamily="34" charset="0"/>
              </a:rPr>
              <a:t>microfinance must take into consideration the special </a:t>
            </a:r>
            <a:r>
              <a:rPr lang="en-US" sz="8000" b="1" dirty="0" smtClean="0">
                <a:latin typeface="Arial Rounded MT Bold" panose="020F0704030504030204" pitchFamily="34" charset="0"/>
              </a:rPr>
              <a:t>circumstances affecting </a:t>
            </a:r>
            <a:r>
              <a:rPr lang="en-US" sz="8000" b="1" dirty="0">
                <a:latin typeface="Arial Rounded MT Bold" panose="020F0704030504030204" pitchFamily="34" charset="0"/>
              </a:rPr>
              <a:t>agribusiness, such as seasonal fluctuations in production, changes </a:t>
            </a:r>
            <a:r>
              <a:rPr lang="en-US" sz="8000" b="1" dirty="0" smtClean="0">
                <a:latin typeface="Arial Rounded MT Bold" panose="020F0704030504030204" pitchFamily="34" charset="0"/>
              </a:rPr>
              <a:t>in food </a:t>
            </a:r>
            <a:r>
              <a:rPr lang="en-US" sz="8000" b="1" dirty="0">
                <a:latin typeface="Arial Rounded MT Bold" panose="020F0704030504030204" pitchFamily="34" charset="0"/>
              </a:rPr>
              <a:t>prices and problems specific to a given rural area</a:t>
            </a:r>
            <a:r>
              <a:rPr lang="en-US" sz="8000" b="1" dirty="0" smtClean="0">
                <a:latin typeface="Arial Rounded MT Bold" panose="020F0704030504030204" pitchFamily="34" charset="0"/>
              </a:rPr>
              <a:t>.</a:t>
            </a:r>
          </a:p>
          <a:p>
            <a:r>
              <a:rPr lang="en-US" sz="8000" b="1" dirty="0" smtClean="0">
                <a:latin typeface="Arial Rounded MT Bold" panose="020F0704030504030204" pitchFamily="34" charset="0"/>
              </a:rPr>
              <a:t>There is need of skills enhancement in sectors like Agriculture, food chain system &amp; small business.</a:t>
            </a:r>
            <a:endParaRPr lang="en-US" sz="8000" b="1" dirty="0">
              <a:latin typeface="Arial Rounded MT Bold" panose="020F0704030504030204" pitchFamily="34" charset="0"/>
            </a:endParaRPr>
          </a:p>
          <a:p>
            <a:r>
              <a:rPr lang="en-US" sz="8000" b="1" dirty="0">
                <a:latin typeface="Arial Rounded MT Bold" panose="020F0704030504030204" pitchFamily="34" charset="0"/>
              </a:rPr>
              <a:t>How to close the gap between specialized demand and products supplied? </a:t>
            </a:r>
            <a:r>
              <a:rPr lang="en-US" sz="8000" b="1" dirty="0" smtClean="0">
                <a:latin typeface="Arial Rounded MT Bold" panose="020F0704030504030204" pitchFamily="34" charset="0"/>
              </a:rPr>
              <a:t>More Knowledge </a:t>
            </a:r>
            <a:r>
              <a:rPr lang="en-US" sz="8000" b="1" dirty="0">
                <a:latin typeface="Arial Rounded MT Bold" panose="020F0704030504030204" pitchFamily="34" charset="0"/>
              </a:rPr>
              <a:t>sharing, as well as additional innovation, are needed blending approaches across business model archetypes</a:t>
            </a:r>
            <a:r>
              <a:rPr lang="en-US" sz="8000" b="1" dirty="0" smtClean="0">
                <a:latin typeface="Arial Rounded MT Bold" panose="020F0704030504030204" pitchFamily="34" charset="0"/>
              </a:rPr>
              <a:t>.</a:t>
            </a:r>
            <a:endParaRPr lang="en-US" sz="8000" b="1" dirty="0">
              <a:latin typeface="Arial Rounded MT Bold" panose="020F0704030504030204" pitchFamily="34" charset="0"/>
            </a:endParaRPr>
          </a:p>
          <a:p>
            <a:r>
              <a:rPr lang="en-US" sz="8000" b="1" dirty="0">
                <a:latin typeface="Arial Rounded MT Bold" panose="020F0704030504030204" pitchFamily="34" charset="0"/>
              </a:rPr>
              <a:t>Effective financial service for small agribusiness requires specialized workable products, as well as client and risk assessment techniques that take into </a:t>
            </a:r>
            <a:r>
              <a:rPr lang="en-US" sz="8000" b="1" dirty="0" smtClean="0">
                <a:latin typeface="Arial Rounded MT Bold" panose="020F0704030504030204" pitchFamily="34" charset="0"/>
              </a:rPr>
              <a:t>account  the variegations of farming.</a:t>
            </a:r>
          </a:p>
          <a:p>
            <a:endParaRPr lang="en-US" sz="8000" dirty="0">
              <a:latin typeface="Antique Olive Roman" pitchFamily="34" charset="0"/>
            </a:endParaRPr>
          </a:p>
          <a:p>
            <a:pPr marL="0" indent="0">
              <a:buNone/>
            </a:pPr>
            <a:endParaRPr lang="en-US" dirty="0"/>
          </a:p>
        </p:txBody>
      </p:sp>
    </p:spTree>
    <p:extLst>
      <p:ext uri="{BB962C8B-B14F-4D97-AF65-F5344CB8AC3E}">
        <p14:creationId xmlns:p14="http://schemas.microsoft.com/office/powerpoint/2010/main" val="1503729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lstStyle/>
          <a:p>
            <a:r>
              <a:rPr lang="en-US" b="1" dirty="0" smtClean="0"/>
              <a:t>Opportunities &amp; Challenges</a:t>
            </a:r>
            <a:endParaRPr lang="en-US" b="1" dirty="0"/>
          </a:p>
        </p:txBody>
      </p:sp>
      <p:sp>
        <p:nvSpPr>
          <p:cNvPr id="3" name="Content Placeholder 2"/>
          <p:cNvSpPr>
            <a:spLocks noGrp="1"/>
          </p:cNvSpPr>
          <p:nvPr>
            <p:ph idx="1"/>
          </p:nvPr>
        </p:nvSpPr>
        <p:spPr>
          <a:xfrm>
            <a:off x="1043493" y="2323652"/>
            <a:ext cx="6728908" cy="3924748"/>
          </a:xfrm>
        </p:spPr>
        <p:txBody>
          <a:bodyPr>
            <a:normAutofit fontScale="25000" lnSpcReduction="20000"/>
          </a:bodyPr>
          <a:lstStyle/>
          <a:p>
            <a:r>
              <a:rPr lang="en-US" sz="8000" b="1" dirty="0">
                <a:latin typeface="Arial Rounded MT Bold" panose="020F0704030504030204" pitchFamily="34" charset="0"/>
              </a:rPr>
              <a:t>Banks </a:t>
            </a:r>
            <a:r>
              <a:rPr lang="en-US" sz="8000" b="1" dirty="0" smtClean="0">
                <a:latin typeface="Arial Rounded MT Bold" panose="020F0704030504030204" pitchFamily="34" charset="0"/>
              </a:rPr>
              <a:t>with Islamic micro-finance portfolio should </a:t>
            </a:r>
            <a:r>
              <a:rPr lang="en-US" sz="8000" b="1" dirty="0">
                <a:latin typeface="Arial Rounded MT Bold" panose="020F0704030504030204" pitchFamily="34" charset="0"/>
              </a:rPr>
              <a:t>take full advantage of their vast urban and </a:t>
            </a:r>
            <a:r>
              <a:rPr lang="en-US" sz="8000" b="1" dirty="0" smtClean="0">
                <a:latin typeface="Arial Rounded MT Bold" panose="020F0704030504030204" pitchFamily="34" charset="0"/>
              </a:rPr>
              <a:t>semi urban network </a:t>
            </a:r>
            <a:r>
              <a:rPr lang="en-US" sz="8000" b="1" dirty="0">
                <a:latin typeface="Arial Rounded MT Bold" panose="020F0704030504030204" pitchFamily="34" charset="0"/>
              </a:rPr>
              <a:t>in order </a:t>
            </a:r>
            <a:r>
              <a:rPr lang="en-US" sz="8000" b="1" dirty="0" smtClean="0">
                <a:latin typeface="Arial Rounded MT Bold" panose="020F0704030504030204" pitchFamily="34" charset="0"/>
              </a:rPr>
              <a:t>to reach </a:t>
            </a:r>
            <a:r>
              <a:rPr lang="en-US" sz="8000" b="1" dirty="0">
                <a:latin typeface="Arial Rounded MT Bold" panose="020F0704030504030204" pitchFamily="34" charset="0"/>
              </a:rPr>
              <a:t>the largest number of clients</a:t>
            </a:r>
            <a:r>
              <a:rPr lang="en-US" sz="8000" b="1" dirty="0" smtClean="0">
                <a:latin typeface="Arial Rounded MT Bold" panose="020F0704030504030204" pitchFamily="34" charset="0"/>
              </a:rPr>
              <a:t>.</a:t>
            </a:r>
          </a:p>
          <a:p>
            <a:r>
              <a:rPr lang="en-US" sz="8000" b="1" dirty="0" smtClean="0">
                <a:latin typeface="Arial Rounded MT Bold" panose="020F0704030504030204" pitchFamily="34" charset="0"/>
              </a:rPr>
              <a:t>Microfinance for sustainability &amp; poverty eradication through skills enhancement….This can be a new paradigm shift??</a:t>
            </a:r>
            <a:endParaRPr lang="en-US" sz="8000" b="1" dirty="0">
              <a:latin typeface="Arial Rounded MT Bold" panose="020F0704030504030204" pitchFamily="34" charset="0"/>
            </a:endParaRPr>
          </a:p>
          <a:p>
            <a:r>
              <a:rPr lang="en-US" sz="8000" b="1" dirty="0">
                <a:latin typeface="Arial Rounded MT Bold" panose="020F0704030504030204" pitchFamily="34" charset="0"/>
              </a:rPr>
              <a:t>It may be useful to create a platform for the exchange of financial inclusion experiences, so as to diminish inconsistencies among financial inclusion </a:t>
            </a:r>
            <a:r>
              <a:rPr lang="en-US" sz="8000" b="1" dirty="0" smtClean="0">
                <a:latin typeface="Arial Rounded MT Bold" panose="020F0704030504030204" pitchFamily="34" charset="0"/>
              </a:rPr>
              <a:t>best practices </a:t>
            </a:r>
            <a:r>
              <a:rPr lang="en-US" sz="8000" b="1" dirty="0">
                <a:latin typeface="Arial Rounded MT Bold" panose="020F0704030504030204" pitchFamily="34" charset="0"/>
              </a:rPr>
              <a:t>in different countries</a:t>
            </a:r>
            <a:r>
              <a:rPr lang="en-US" sz="8000" b="1" dirty="0" smtClean="0">
                <a:latin typeface="Arial Rounded MT Bold" panose="020F0704030504030204" pitchFamily="34" charset="0"/>
              </a:rPr>
              <a:t>.</a:t>
            </a:r>
            <a:endParaRPr lang="en-US" sz="8000" b="1" dirty="0">
              <a:latin typeface="Arial Rounded MT Bold" panose="020F0704030504030204" pitchFamily="34" charset="0"/>
            </a:endParaRPr>
          </a:p>
          <a:p>
            <a:r>
              <a:rPr lang="en-US" sz="8000" b="1" dirty="0">
                <a:latin typeface="Arial Rounded MT Bold" panose="020F0704030504030204" pitchFamily="34" charset="0"/>
              </a:rPr>
              <a:t>Strengthening the role of government, in terms of policy guidance and incentives</a:t>
            </a:r>
            <a:r>
              <a:rPr lang="en-US" sz="8000" b="1" dirty="0" smtClean="0">
                <a:latin typeface="Arial Rounded MT Bold" panose="020F0704030504030204" pitchFamily="34" charset="0"/>
              </a:rPr>
              <a:t>, would </a:t>
            </a:r>
            <a:r>
              <a:rPr lang="en-US" sz="8000" b="1" dirty="0">
                <a:latin typeface="Arial Rounded MT Bold" panose="020F0704030504030204" pitchFamily="34" charset="0"/>
              </a:rPr>
              <a:t>accelerate the building of social credit schemes and innovation in </a:t>
            </a:r>
            <a:r>
              <a:rPr lang="en-US" sz="8000" b="1" dirty="0" smtClean="0">
                <a:latin typeface="Arial Rounded MT Bold" panose="020F0704030504030204" pitchFamily="34" charset="0"/>
              </a:rPr>
              <a:t>financial inclusion</a:t>
            </a:r>
            <a:r>
              <a:rPr lang="en-US" sz="8000" b="1" dirty="0">
                <a:latin typeface="Arial Rounded MT Bold" panose="020F0704030504030204" pitchFamily="34" charset="0"/>
              </a:rPr>
              <a:t>.</a:t>
            </a:r>
          </a:p>
          <a:p>
            <a:endParaRPr lang="en-US" dirty="0"/>
          </a:p>
        </p:txBody>
      </p:sp>
    </p:spTree>
    <p:extLst>
      <p:ext uri="{BB962C8B-B14F-4D97-AF65-F5344CB8AC3E}">
        <p14:creationId xmlns:p14="http://schemas.microsoft.com/office/powerpoint/2010/main" val="3785341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&amp; Challenges</a:t>
            </a:r>
            <a:endParaRPr lang="en-US" dirty="0"/>
          </a:p>
        </p:txBody>
      </p:sp>
      <p:sp>
        <p:nvSpPr>
          <p:cNvPr id="3" name="Content Placeholder 2"/>
          <p:cNvSpPr>
            <a:spLocks noGrp="1"/>
          </p:cNvSpPr>
          <p:nvPr>
            <p:ph idx="1"/>
          </p:nvPr>
        </p:nvSpPr>
        <p:spPr>
          <a:xfrm>
            <a:off x="1070453" y="2438400"/>
            <a:ext cx="6777317" cy="3508977"/>
          </a:xfrm>
        </p:spPr>
        <p:txBody>
          <a:bodyPr>
            <a:normAutofit lnSpcReduction="10000"/>
          </a:bodyPr>
          <a:lstStyle/>
          <a:p>
            <a:r>
              <a:rPr lang="en-US" b="1" dirty="0" smtClean="0">
                <a:latin typeface="Arial Rounded MT Bold" panose="020F0704030504030204" pitchFamily="34" charset="0"/>
              </a:rPr>
              <a:t>Governments and donors that aim to extend the outreach of financial services, particularly to remote and poor areas targeting the poorest women, should invest in the role out of CIF across the organized communities in Pakistan.</a:t>
            </a:r>
          </a:p>
          <a:p>
            <a:r>
              <a:rPr lang="en-US" b="1" dirty="0" smtClean="0">
                <a:latin typeface="Arial Rounded MT Bold" panose="020F0704030504030204" pitchFamily="34" charset="0"/>
              </a:rPr>
              <a:t>Community Investment Fund (CIF) can ensure </a:t>
            </a:r>
            <a:r>
              <a:rPr lang="en-US" b="1" dirty="0" smtClean="0">
                <a:latin typeface="Arial Rounded MT Bold" panose="020F0704030504030204" pitchFamily="34" charset="0"/>
              </a:rPr>
              <a:t>sustainability of all micro-financial initiatives to get poor out of poverty and to achieve UN declared SDGs.</a:t>
            </a:r>
          </a:p>
          <a:p>
            <a:r>
              <a:rPr lang="en-US" b="1" dirty="0" smtClean="0">
                <a:latin typeface="Arial Rounded MT Bold" panose="020F0704030504030204" pitchFamily="34" charset="0"/>
              </a:rPr>
              <a:t>Enhancement of skills can sustain poverty eradication initiatives </a:t>
            </a:r>
            <a:endParaRPr lang="en-US" b="1" dirty="0" smtClean="0">
              <a:latin typeface="Arial Rounded MT Bold" panose="020F0704030504030204" pitchFamily="34" charset="0"/>
            </a:endParaRPr>
          </a:p>
          <a:p>
            <a:r>
              <a:rPr lang="en-US" b="1" dirty="0" smtClean="0">
                <a:latin typeface="Arial Rounded MT Bold" panose="020F0704030504030204" pitchFamily="34" charset="0"/>
              </a:rPr>
              <a:t>Investment in CIF is a new opportunity to support communities, especially female out of poverty</a:t>
            </a:r>
            <a:endParaRPr lang="en-US" b="1" dirty="0">
              <a:latin typeface="Arial Rounded MT Bold" panose="020F0704030504030204" pitchFamily="34" charset="0"/>
            </a:endParaRPr>
          </a:p>
        </p:txBody>
      </p:sp>
    </p:spTree>
    <p:extLst>
      <p:ext uri="{BB962C8B-B14F-4D97-AF65-F5344CB8AC3E}">
        <p14:creationId xmlns:p14="http://schemas.microsoft.com/office/powerpoint/2010/main" val="1225286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Microfinance-Challenges ahead, SINDH!!!</a:t>
            </a:r>
            <a:endParaRPr lang="en-US" dirty="0"/>
          </a:p>
        </p:txBody>
      </p:sp>
      <p:sp>
        <p:nvSpPr>
          <p:cNvPr id="3" name="Content Placeholder 2"/>
          <p:cNvSpPr>
            <a:spLocks noGrp="1"/>
          </p:cNvSpPr>
          <p:nvPr>
            <p:ph idx="1"/>
          </p:nvPr>
        </p:nvSpPr>
        <p:spPr>
          <a:xfrm>
            <a:off x="1043492" y="2323652"/>
            <a:ext cx="6777317" cy="3924748"/>
          </a:xfrm>
        </p:spPr>
        <p:txBody>
          <a:bodyPr>
            <a:noAutofit/>
          </a:bodyPr>
          <a:lstStyle/>
          <a:p>
            <a:r>
              <a:rPr lang="en-US" sz="1400" b="1" dirty="0" smtClean="0"/>
              <a:t>Most </a:t>
            </a:r>
            <a:r>
              <a:rPr lang="en-US" sz="1400" b="1" dirty="0"/>
              <a:t>Microcredit loans are used to fund consumption as well as development. Studies have shown that many beneficiaries use their loans to cover short term emergencies rather than address long-term economic growth. </a:t>
            </a:r>
            <a:endParaRPr lang="en-US" sz="1400" b="1" dirty="0" smtClean="0"/>
          </a:p>
          <a:p>
            <a:r>
              <a:rPr lang="en-US" sz="1400" b="1" dirty="0" smtClean="0"/>
              <a:t>The </a:t>
            </a:r>
            <a:r>
              <a:rPr lang="en-US" sz="1400" b="1" dirty="0"/>
              <a:t>result is that </a:t>
            </a:r>
            <a:r>
              <a:rPr lang="en-US" sz="1400" b="1" dirty="0" smtClean="0"/>
              <a:t>microfinance </a:t>
            </a:r>
            <a:r>
              <a:rPr lang="en-US" sz="1400" b="1" dirty="0"/>
              <a:t>may have minimal impact on income growth.</a:t>
            </a:r>
          </a:p>
          <a:p>
            <a:r>
              <a:rPr lang="en-US" sz="1400" b="1" dirty="0" smtClean="0"/>
              <a:t>Many </a:t>
            </a:r>
            <a:r>
              <a:rPr lang="en-US" sz="1400" b="1" dirty="0"/>
              <a:t>who receive loans lack ability to repay the loans and don't develop an incentive to generate their own sustainable source of funding.</a:t>
            </a:r>
          </a:p>
          <a:p>
            <a:r>
              <a:rPr lang="en-US" sz="1400" b="1" dirty="0"/>
              <a:t>Most </a:t>
            </a:r>
            <a:r>
              <a:rPr lang="en-US" sz="1400" b="1" dirty="0" smtClean="0"/>
              <a:t>loans </a:t>
            </a:r>
            <a:r>
              <a:rPr lang="en-US" sz="1400" b="1" dirty="0"/>
              <a:t>are expensive and rely on high interest rates to meet operation costs. </a:t>
            </a:r>
            <a:endParaRPr lang="en-US" sz="1400" b="1" dirty="0" smtClean="0"/>
          </a:p>
          <a:p>
            <a:r>
              <a:rPr lang="en-US" sz="1400" b="1" dirty="0" smtClean="0"/>
              <a:t>Most loans </a:t>
            </a:r>
            <a:r>
              <a:rPr lang="en-US" sz="1400" b="1" dirty="0"/>
              <a:t>promote economic </a:t>
            </a:r>
            <a:r>
              <a:rPr lang="en-US" sz="1400" b="1" dirty="0" smtClean="0"/>
              <a:t>inefficiency</a:t>
            </a:r>
            <a:endParaRPr lang="en-US" sz="1400" b="1" dirty="0"/>
          </a:p>
          <a:p>
            <a:r>
              <a:rPr lang="en-US" sz="1400" b="1" dirty="0" err="1" smtClean="0"/>
              <a:t>Microlfinance</a:t>
            </a:r>
            <a:r>
              <a:rPr lang="en-US" sz="1400" b="1" dirty="0" smtClean="0"/>
              <a:t> </a:t>
            </a:r>
            <a:r>
              <a:rPr lang="en-US" sz="1400" b="1" dirty="0"/>
              <a:t>enable the creation of new businesses, but the new businesses replace existing ones. Competition and lack of consumer demand in poor communities drive business failure and the majority of new businesses fail within a short time. (9</a:t>
            </a:r>
            <a:r>
              <a:rPr lang="en-US" sz="1400" b="1" dirty="0" smtClean="0"/>
              <a:t>)</a:t>
            </a:r>
          </a:p>
          <a:p>
            <a:r>
              <a:rPr lang="en-US" sz="1400" b="1" dirty="0" smtClean="0"/>
              <a:t>Charity’s impact on microfinance??</a:t>
            </a:r>
            <a:endParaRPr lang="en-US" sz="1400" b="1" dirty="0"/>
          </a:p>
          <a:p>
            <a:endParaRPr lang="en-US" sz="1400" dirty="0"/>
          </a:p>
        </p:txBody>
      </p:sp>
    </p:spTree>
    <p:extLst>
      <p:ext uri="{BB962C8B-B14F-4D97-AF65-F5344CB8AC3E}">
        <p14:creationId xmlns:p14="http://schemas.microsoft.com/office/powerpoint/2010/main" val="182129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ahead…….</a:t>
            </a:r>
            <a:endParaRPr lang="en-US" dirty="0"/>
          </a:p>
        </p:txBody>
      </p:sp>
      <p:sp>
        <p:nvSpPr>
          <p:cNvPr id="3" name="Content Placeholder 2"/>
          <p:cNvSpPr>
            <a:spLocks noGrp="1"/>
          </p:cNvSpPr>
          <p:nvPr>
            <p:ph idx="1"/>
          </p:nvPr>
        </p:nvSpPr>
        <p:spPr/>
        <p:txBody>
          <a:bodyPr>
            <a:normAutofit/>
          </a:bodyPr>
          <a:lstStyle/>
          <a:p>
            <a:r>
              <a:rPr lang="en-US" dirty="0"/>
              <a:t>Today, the development world has distanced itself from even using the terms "microcredit" and "microfinance." Now the focus is on reaching universal "financial inclusion." </a:t>
            </a:r>
          </a:p>
          <a:p>
            <a:r>
              <a:rPr lang="en-US" dirty="0" smtClean="0"/>
              <a:t>All microfinance institutions must focus on the </a:t>
            </a:r>
            <a:r>
              <a:rPr lang="en-US" dirty="0"/>
              <a:t>extreme </a:t>
            </a:r>
            <a:r>
              <a:rPr lang="en-US" dirty="0" smtClean="0"/>
              <a:t>poor through Financial Inclusion. </a:t>
            </a:r>
          </a:p>
          <a:p>
            <a:r>
              <a:rPr lang="en-US" dirty="0" smtClean="0"/>
              <a:t>Over </a:t>
            </a:r>
            <a:r>
              <a:rPr lang="en-US" dirty="0"/>
              <a:t>time, </a:t>
            </a:r>
            <a:r>
              <a:rPr lang="en-US" dirty="0" smtClean="0"/>
              <a:t>programs </a:t>
            </a:r>
            <a:r>
              <a:rPr lang="en-US" dirty="0"/>
              <a:t>have matured and grown, but ultimately time and time again we come back to the timeless wisdom of a </a:t>
            </a:r>
            <a:r>
              <a:rPr lang="en-US" dirty="0" smtClean="0"/>
              <a:t>commoner. </a:t>
            </a:r>
          </a:p>
          <a:p>
            <a:r>
              <a:rPr lang="en-US" dirty="0" smtClean="0"/>
              <a:t>lets </a:t>
            </a:r>
            <a:r>
              <a:rPr lang="en-US" dirty="0"/>
              <a:t>help people discover and use the talents and resources they have to invest in something bigger than themselves.</a:t>
            </a:r>
          </a:p>
          <a:p>
            <a:endParaRPr lang="en-US" dirty="0"/>
          </a:p>
        </p:txBody>
      </p:sp>
    </p:spTree>
    <p:extLst>
      <p:ext uri="{BB962C8B-B14F-4D97-AF65-F5344CB8AC3E}">
        <p14:creationId xmlns:p14="http://schemas.microsoft.com/office/powerpoint/2010/main" val="38440412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381000"/>
            <a:ext cx="7543800" cy="6167281"/>
          </a:xfrm>
          <a:prstGeom prst="rect">
            <a:avLst/>
          </a:prstGeom>
        </p:spPr>
      </p:pic>
      <p:sp>
        <p:nvSpPr>
          <p:cNvPr id="5" name="TextBox 4"/>
          <p:cNvSpPr txBox="1"/>
          <p:nvPr/>
        </p:nvSpPr>
        <p:spPr>
          <a:xfrm>
            <a:off x="4731572" y="3048000"/>
            <a:ext cx="3193228" cy="461665"/>
          </a:xfrm>
          <a:prstGeom prst="rect">
            <a:avLst/>
          </a:prstGeom>
          <a:noFill/>
        </p:spPr>
        <p:txBody>
          <a:bodyPr wrap="square" rtlCol="0">
            <a:spAutoFit/>
          </a:bodyPr>
          <a:lstStyle/>
          <a:p>
            <a:r>
              <a:rPr lang="en-US" sz="2400" b="1" dirty="0" smtClean="0">
                <a:ln w="0"/>
                <a:effectLst>
                  <a:outerShdw blurRad="38100" dist="19050" dir="2700000" algn="tl" rotWithShape="0">
                    <a:schemeClr val="dk1">
                      <a:alpha val="40000"/>
                    </a:schemeClr>
                  </a:outerShdw>
                </a:effectLst>
              </a:rPr>
              <a:t>Thanks for patience </a:t>
            </a:r>
            <a:endParaRPr lang="en-US" sz="24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06468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Microfinance Initiatives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latin typeface="Arial" panose="020B0604020202020204" pitchFamily="34" charset="0"/>
                <a:cs typeface="Arial" panose="020B0604020202020204" pitchFamily="34" charset="0"/>
              </a:rPr>
              <a:t>Microcredit was once hailed as "the solution for global poverty." (1) At the turn of the </a:t>
            </a:r>
            <a:r>
              <a:rPr lang="en-US" b="1" dirty="0" smtClean="0">
                <a:latin typeface="Arial" panose="020B0604020202020204" pitchFamily="34" charset="0"/>
                <a:cs typeface="Arial" panose="020B0604020202020204" pitchFamily="34" charset="0"/>
              </a:rPr>
              <a:t>millennium, </a:t>
            </a:r>
            <a:r>
              <a:rPr lang="en-US" b="1" dirty="0">
                <a:latin typeface="Arial" panose="020B0604020202020204" pitchFamily="34" charset="0"/>
                <a:cs typeface="Arial" panose="020B0604020202020204" pitchFamily="34" charset="0"/>
              </a:rPr>
              <a:t>the world was full of hope for the latest tool in fighting poverty.  </a:t>
            </a:r>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chair of the United Nations Committee on Poverty Statistics, Jonathan </a:t>
            </a:r>
            <a:r>
              <a:rPr lang="en-US" b="1" dirty="0" err="1">
                <a:latin typeface="Arial" panose="020B0604020202020204" pitchFamily="34" charset="0"/>
                <a:cs typeface="Arial" panose="020B0604020202020204" pitchFamily="34" charset="0"/>
              </a:rPr>
              <a:t>Morduch</a:t>
            </a:r>
            <a:r>
              <a:rPr lang="en-US" b="1" dirty="0">
                <a:latin typeface="Arial" panose="020B0604020202020204" pitchFamily="34" charset="0"/>
                <a:cs typeface="Arial" panose="020B0604020202020204" pitchFamily="34" charset="0"/>
              </a:rPr>
              <a:t>, declared: "The hope is that much poverty can be eliminated – and that economic and social structures can be transformed fundamentally – by providing financial services to low-income households</a:t>
            </a:r>
            <a:r>
              <a:rPr lang="en-US"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 During the first decade of the </a:t>
            </a:r>
            <a:r>
              <a:rPr lang="en-US" b="1" dirty="0" smtClean="0">
                <a:latin typeface="Arial" panose="020B0604020202020204" pitchFamily="34" charset="0"/>
                <a:cs typeface="Arial" panose="020B0604020202020204" pitchFamily="34" charset="0"/>
              </a:rPr>
              <a:t>millennium, </a:t>
            </a:r>
            <a:r>
              <a:rPr lang="en-US" b="1" dirty="0">
                <a:latin typeface="Arial" panose="020B0604020202020204" pitchFamily="34" charset="0"/>
                <a:cs typeface="Arial" panose="020B0604020202020204" pitchFamily="34" charset="0"/>
              </a:rPr>
              <a:t>microcredit gained the attention of most international development organizations and the United Nations and World Bank devoted extensive resources to promoting it. </a:t>
            </a:r>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Governments </a:t>
            </a:r>
            <a:r>
              <a:rPr lang="en-US" b="1" dirty="0">
                <a:latin typeface="Arial" panose="020B0604020202020204" pitchFamily="34" charset="0"/>
                <a:cs typeface="Arial" panose="020B0604020202020204" pitchFamily="34" charset="0"/>
              </a:rPr>
              <a:t>invested in microfinance agencies and large private microfinance institutions developed.</a:t>
            </a:r>
          </a:p>
          <a:p>
            <a:endParaRPr lang="en-US" b="1" dirty="0"/>
          </a:p>
        </p:txBody>
      </p:sp>
    </p:spTree>
    <p:extLst>
      <p:ext uri="{BB962C8B-B14F-4D97-AF65-F5344CB8AC3E}">
        <p14:creationId xmlns:p14="http://schemas.microsoft.com/office/powerpoint/2010/main" val="3376913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en-US" dirty="0" smtClean="0"/>
              <a:t>About Sindh &amp; Microfinance Interventions</a:t>
            </a:r>
            <a:endParaRPr lang="en-US" dirty="0"/>
          </a:p>
        </p:txBody>
      </p:sp>
      <p:sp>
        <p:nvSpPr>
          <p:cNvPr id="3" name="Content Placeholder 2"/>
          <p:cNvSpPr>
            <a:spLocks noGrp="1"/>
          </p:cNvSpPr>
          <p:nvPr>
            <p:ph idx="1"/>
          </p:nvPr>
        </p:nvSpPr>
        <p:spPr>
          <a:xfrm>
            <a:off x="5789244" y="4770438"/>
            <a:ext cx="5457390" cy="4876800"/>
          </a:xfrm>
        </p:spPr>
        <p:txBody>
          <a:bodyPr>
            <a:noAutofit/>
          </a:bodyPr>
          <a:lstStyle/>
          <a:p>
            <a:pPr indent="-342900" algn="just"/>
            <a:r>
              <a:rPr lang="en-US" sz="1600" b="1" dirty="0" smtClean="0">
                <a:latin typeface="Arial Rounded MT Bold" panose="020F0704030504030204" pitchFamily="34" charset="0"/>
              </a:rPr>
              <a:t> </a:t>
            </a:r>
            <a:endParaRPr lang="en-US" sz="1600" b="1" dirty="0">
              <a:latin typeface="Arial Rounded MT Bold" panose="020F0704030504030204" pitchFamily="34" charset="0"/>
            </a:endParaRPr>
          </a:p>
          <a:p>
            <a:endParaRPr lang="en-US" sz="1600" b="1" dirty="0"/>
          </a:p>
        </p:txBody>
      </p:sp>
      <p:pic>
        <p:nvPicPr>
          <p:cNvPr id="1026" name="Picture 2" descr="Image result for sindh ma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6934200"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43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About Sindh &amp; Microfinance Initiatives</a:t>
            </a:r>
            <a:endParaRPr lang="en-US" b="1" dirty="0"/>
          </a:p>
        </p:txBody>
      </p:sp>
      <p:sp>
        <p:nvSpPr>
          <p:cNvPr id="3" name="Content Placeholder 2"/>
          <p:cNvSpPr>
            <a:spLocks noGrp="1"/>
          </p:cNvSpPr>
          <p:nvPr>
            <p:ph idx="1"/>
          </p:nvPr>
        </p:nvSpPr>
        <p:spPr>
          <a:xfrm>
            <a:off x="1043493" y="1930400"/>
            <a:ext cx="6271708" cy="5384800"/>
          </a:xfrm>
        </p:spPr>
        <p:txBody>
          <a:bodyPr>
            <a:noAutofit/>
          </a:bodyPr>
          <a:lstStyle/>
          <a:p>
            <a:r>
              <a:rPr lang="en-US" sz="1400" b="1" dirty="0" smtClean="0">
                <a:latin typeface="Arial" panose="020B0604020202020204" pitchFamily="34" charset="0"/>
                <a:cs typeface="Arial" panose="020B0604020202020204" pitchFamily="34" charset="0"/>
              </a:rPr>
              <a:t>Sindh is province of Pakistan. Current population of Pakistan (208 million) &amp; population of Sindh is 47.8 million (Census 2017)</a:t>
            </a:r>
          </a:p>
          <a:p>
            <a:r>
              <a:rPr lang="en-US" sz="1400" b="1" dirty="0" smtClean="0">
                <a:latin typeface="Arial" panose="020B0604020202020204" pitchFamily="34" charset="0"/>
                <a:cs typeface="Arial" panose="020B0604020202020204" pitchFamily="34" charset="0"/>
              </a:rPr>
              <a:t>Sindh is the 2</a:t>
            </a:r>
            <a:r>
              <a:rPr lang="en-US" sz="1400" b="1" baseline="30000" dirty="0" smtClean="0">
                <a:latin typeface="Arial" panose="020B0604020202020204" pitchFamily="34" charset="0"/>
                <a:cs typeface="Arial" panose="020B0604020202020204" pitchFamily="34" charset="0"/>
              </a:rPr>
              <a:t>nd</a:t>
            </a:r>
            <a:r>
              <a:rPr lang="en-US" sz="1400" b="1" dirty="0" smtClean="0">
                <a:latin typeface="Arial" panose="020B0604020202020204" pitchFamily="34" charset="0"/>
                <a:cs typeface="Arial" panose="020B0604020202020204" pitchFamily="34" charset="0"/>
              </a:rPr>
              <a:t> largest province of Pakistan</a:t>
            </a:r>
          </a:p>
          <a:p>
            <a:r>
              <a:rPr lang="en-US" sz="1400" b="1" dirty="0" smtClean="0">
                <a:latin typeface="Arial" panose="020B0604020202020204" pitchFamily="34" charset="0"/>
                <a:cs typeface="Arial" panose="020B0604020202020204" pitchFamily="34" charset="0"/>
              </a:rPr>
              <a:t>Different microfinance banks, Rural Support Programs, Mobile banking services have started operations from 2000 onward</a:t>
            </a:r>
          </a:p>
          <a:p>
            <a:r>
              <a:rPr lang="en-US" sz="1400" b="1" dirty="0" smtClean="0">
                <a:latin typeface="Arial" panose="020B0604020202020204" pitchFamily="34" charset="0"/>
                <a:cs typeface="Arial" panose="020B0604020202020204" pitchFamily="34" charset="0"/>
              </a:rPr>
              <a:t>Islamic banking operations started from 2010</a:t>
            </a:r>
          </a:p>
          <a:p>
            <a:r>
              <a:rPr lang="en-US" sz="1400" b="1" dirty="0" smtClean="0">
                <a:latin typeface="Arial" panose="020B0604020202020204" pitchFamily="34" charset="0"/>
                <a:cs typeface="Arial" panose="020B0604020202020204" pitchFamily="34" charset="0"/>
              </a:rPr>
              <a:t>Total 843 Islamic Banking branches</a:t>
            </a:r>
            <a:r>
              <a:rPr lang="en-US" sz="1400" b="1" dirty="0" smtClean="0">
                <a:latin typeface="Arial" panose="020B0604020202020204" pitchFamily="34" charset="0"/>
                <a:cs typeface="Arial" panose="020B0604020202020204" pitchFamily="34" charset="0"/>
              </a:rPr>
              <a:t> are working in 21 districts Sindh (SBP June, 2019)</a:t>
            </a:r>
          </a:p>
          <a:p>
            <a:r>
              <a:rPr lang="en-US" sz="1400" b="1" dirty="0" smtClean="0">
                <a:latin typeface="Arial" panose="020B0604020202020204" pitchFamily="34" charset="0"/>
                <a:cs typeface="Arial" panose="020B0604020202020204" pitchFamily="34" charset="0"/>
              </a:rPr>
              <a:t>These all branches exist in urban (Karachi 679, Hyderabad 56, Sukkur 18, </a:t>
            </a:r>
            <a:r>
              <a:rPr lang="en-US" sz="1400" b="1" dirty="0" err="1" smtClean="0">
                <a:latin typeface="Arial" panose="020B0604020202020204" pitchFamily="34" charset="0"/>
                <a:cs typeface="Arial" panose="020B0604020202020204" pitchFamily="34" charset="0"/>
              </a:rPr>
              <a:t>Nawabshah</a:t>
            </a:r>
            <a:r>
              <a:rPr lang="en-US" sz="1400" b="1" dirty="0" smtClean="0">
                <a:latin typeface="Arial" panose="020B0604020202020204" pitchFamily="34" charset="0"/>
                <a:cs typeface="Arial" panose="020B0604020202020204" pitchFamily="34" charset="0"/>
              </a:rPr>
              <a:t> 16, </a:t>
            </a:r>
            <a:r>
              <a:rPr lang="en-US" sz="1400" b="1" dirty="0" err="1" smtClean="0">
                <a:latin typeface="Arial" panose="020B0604020202020204" pitchFamily="34" charset="0"/>
                <a:cs typeface="Arial" panose="020B0604020202020204" pitchFamily="34" charset="0"/>
              </a:rPr>
              <a:t>Mirpurkhas</a:t>
            </a:r>
            <a:r>
              <a:rPr lang="en-US" sz="1400" b="1" dirty="0" smtClean="0">
                <a:latin typeface="Arial" panose="020B0604020202020204" pitchFamily="34" charset="0"/>
                <a:cs typeface="Arial" panose="020B0604020202020204" pitchFamily="34" charset="0"/>
              </a:rPr>
              <a:t> 11, </a:t>
            </a:r>
            <a:r>
              <a:rPr lang="en-US" sz="1400" b="1" dirty="0" err="1" smtClean="0">
                <a:latin typeface="Arial" panose="020B0604020202020204" pitchFamily="34" charset="0"/>
                <a:cs typeface="Arial" panose="020B0604020202020204" pitchFamily="34" charset="0"/>
              </a:rPr>
              <a:t>Sanghar</a:t>
            </a:r>
            <a:r>
              <a:rPr lang="en-US" sz="1400" b="1" dirty="0" smtClean="0">
                <a:latin typeface="Arial" panose="020B0604020202020204" pitchFamily="34" charset="0"/>
                <a:cs typeface="Arial" panose="020B0604020202020204" pitchFamily="34" charset="0"/>
              </a:rPr>
              <a:t> 14, Badin 3, </a:t>
            </a:r>
            <a:r>
              <a:rPr lang="en-US" sz="1400" b="1" dirty="0" err="1" smtClean="0">
                <a:latin typeface="Arial" panose="020B0604020202020204" pitchFamily="34" charset="0"/>
                <a:cs typeface="Arial" panose="020B0604020202020204" pitchFamily="34" charset="0"/>
              </a:rPr>
              <a:t>Dadu</a:t>
            </a:r>
            <a:r>
              <a:rPr lang="en-US" sz="1400" b="1" dirty="0" smtClean="0">
                <a:latin typeface="Arial" panose="020B0604020202020204" pitchFamily="34" charset="0"/>
                <a:cs typeface="Arial" panose="020B0604020202020204" pitchFamily="34" charset="0"/>
              </a:rPr>
              <a:t> 6, </a:t>
            </a:r>
            <a:r>
              <a:rPr lang="en-US" sz="1400" b="1" dirty="0" err="1" smtClean="0">
                <a:latin typeface="Arial" panose="020B0604020202020204" pitchFamily="34" charset="0"/>
                <a:cs typeface="Arial" panose="020B0604020202020204" pitchFamily="34" charset="0"/>
              </a:rPr>
              <a:t>Gotki</a:t>
            </a:r>
            <a:r>
              <a:rPr lang="en-US" sz="1400" b="1" dirty="0" smtClean="0">
                <a:latin typeface="Arial" panose="020B0604020202020204" pitchFamily="34" charset="0"/>
                <a:cs typeface="Arial" panose="020B0604020202020204" pitchFamily="34" charset="0"/>
              </a:rPr>
              <a:t> 3, </a:t>
            </a:r>
            <a:r>
              <a:rPr lang="en-US" sz="1400" b="1" dirty="0" err="1" smtClean="0">
                <a:latin typeface="Arial" panose="020B0604020202020204" pitchFamily="34" charset="0"/>
                <a:cs typeface="Arial" panose="020B0604020202020204" pitchFamily="34" charset="0"/>
              </a:rPr>
              <a:t>Jackobabad</a:t>
            </a:r>
            <a:r>
              <a:rPr lang="en-US" sz="1400" b="1" dirty="0" smtClean="0">
                <a:latin typeface="Arial" panose="020B0604020202020204" pitchFamily="34" charset="0"/>
                <a:cs typeface="Arial" panose="020B0604020202020204" pitchFamily="34" charset="0"/>
              </a:rPr>
              <a:t> 5, </a:t>
            </a:r>
            <a:r>
              <a:rPr lang="en-US" sz="1400" b="1" dirty="0" err="1" smtClean="0">
                <a:latin typeface="Arial" panose="020B0604020202020204" pitchFamily="34" charset="0"/>
                <a:cs typeface="Arial" panose="020B0604020202020204" pitchFamily="34" charset="0"/>
              </a:rPr>
              <a:t>Jamshoro</a:t>
            </a:r>
            <a:r>
              <a:rPr lang="en-US" sz="1400" b="1" dirty="0" smtClean="0">
                <a:latin typeface="Arial" panose="020B0604020202020204" pitchFamily="34" charset="0"/>
                <a:cs typeface="Arial" panose="020B0604020202020204" pitchFamily="34" charset="0"/>
              </a:rPr>
              <a:t> 3, </a:t>
            </a:r>
            <a:r>
              <a:rPr lang="en-US" sz="1400" b="1" dirty="0" err="1" smtClean="0">
                <a:latin typeface="Arial" panose="020B0604020202020204" pitchFamily="34" charset="0"/>
                <a:cs typeface="Arial" panose="020B0604020202020204" pitchFamily="34" charset="0"/>
              </a:rPr>
              <a:t>Khairpur</a:t>
            </a:r>
            <a:r>
              <a:rPr lang="en-US" sz="1400" b="1" dirty="0" smtClean="0">
                <a:latin typeface="Arial" panose="020B0604020202020204" pitchFamily="34" charset="0"/>
                <a:cs typeface="Arial" panose="020B0604020202020204" pitchFamily="34" charset="0"/>
              </a:rPr>
              <a:t> 3, </a:t>
            </a:r>
            <a:r>
              <a:rPr lang="en-US" sz="1400" b="1" dirty="0" err="1" smtClean="0">
                <a:latin typeface="Arial" panose="020B0604020202020204" pitchFamily="34" charset="0"/>
                <a:cs typeface="Arial" panose="020B0604020202020204" pitchFamily="34" charset="0"/>
              </a:rPr>
              <a:t>Larkana</a:t>
            </a:r>
            <a:r>
              <a:rPr lang="en-US" sz="1400" b="1" dirty="0" smtClean="0">
                <a:latin typeface="Arial" panose="020B0604020202020204" pitchFamily="34" charset="0"/>
                <a:cs typeface="Arial" panose="020B0604020202020204" pitchFamily="34" charset="0"/>
              </a:rPr>
              <a:t> 6, </a:t>
            </a:r>
            <a:r>
              <a:rPr lang="en-US" sz="1400" b="1" dirty="0" err="1" smtClean="0">
                <a:latin typeface="Arial" panose="020B0604020202020204" pitchFamily="34" charset="0"/>
                <a:cs typeface="Arial" panose="020B0604020202020204" pitchFamily="34" charset="0"/>
              </a:rPr>
              <a:t>Matiari</a:t>
            </a:r>
            <a:r>
              <a:rPr lang="en-US" sz="1400" b="1" dirty="0" smtClean="0">
                <a:latin typeface="Arial" panose="020B0604020202020204" pitchFamily="34" charset="0"/>
                <a:cs typeface="Arial" panose="020B0604020202020204" pitchFamily="34" charset="0"/>
              </a:rPr>
              <a:t> 3, </a:t>
            </a:r>
            <a:r>
              <a:rPr lang="en-US" sz="1400" b="1" dirty="0" err="1" smtClean="0">
                <a:latin typeface="Arial" panose="020B0604020202020204" pitchFamily="34" charset="0"/>
                <a:cs typeface="Arial" panose="020B0604020202020204" pitchFamily="34" charset="0"/>
              </a:rPr>
              <a:t>Nausheroferoz</a:t>
            </a:r>
            <a:r>
              <a:rPr lang="en-US" sz="1400" b="1" dirty="0" smtClean="0">
                <a:latin typeface="Arial" panose="020B0604020202020204" pitchFamily="34" charset="0"/>
                <a:cs typeface="Arial" panose="020B0604020202020204" pitchFamily="34" charset="0"/>
              </a:rPr>
              <a:t> 3, Shikarpur 1, </a:t>
            </a:r>
            <a:r>
              <a:rPr lang="en-US" sz="1400" b="1" dirty="0" err="1" smtClean="0">
                <a:latin typeface="Arial" panose="020B0604020202020204" pitchFamily="34" charset="0"/>
                <a:cs typeface="Arial" panose="020B0604020202020204" pitchFamily="34" charset="0"/>
              </a:rPr>
              <a:t>Shehdadkot</a:t>
            </a:r>
            <a:r>
              <a:rPr lang="en-US" sz="1400" b="1" dirty="0" smtClean="0">
                <a:latin typeface="Arial" panose="020B0604020202020204" pitchFamily="34" charset="0"/>
                <a:cs typeface="Arial" panose="020B0604020202020204" pitchFamily="34" charset="0"/>
              </a:rPr>
              <a:t> 2, </a:t>
            </a:r>
            <a:r>
              <a:rPr lang="en-US" sz="1400" b="1" dirty="0" err="1" smtClean="0">
                <a:latin typeface="Arial" panose="020B0604020202020204" pitchFamily="34" charset="0"/>
                <a:cs typeface="Arial" panose="020B0604020202020204" pitchFamily="34" charset="0"/>
              </a:rPr>
              <a:t>Tando</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Allahyar</a:t>
            </a:r>
            <a:r>
              <a:rPr lang="en-US" sz="1400" b="1" dirty="0" smtClean="0">
                <a:latin typeface="Arial" panose="020B0604020202020204" pitchFamily="34" charset="0"/>
                <a:cs typeface="Arial" panose="020B0604020202020204" pitchFamily="34" charset="0"/>
              </a:rPr>
              <a:t> 4, </a:t>
            </a:r>
            <a:r>
              <a:rPr lang="en-US" sz="1400" b="1" dirty="0" err="1" smtClean="0">
                <a:latin typeface="Arial" panose="020B0604020202020204" pitchFamily="34" charset="0"/>
                <a:cs typeface="Arial" panose="020B0604020202020204" pitchFamily="34" charset="0"/>
              </a:rPr>
              <a:t>Tando</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Mohd</a:t>
            </a:r>
            <a:r>
              <a:rPr lang="en-US" sz="1400" b="1" dirty="0" smtClean="0">
                <a:latin typeface="Arial" panose="020B0604020202020204" pitchFamily="34" charset="0"/>
                <a:cs typeface="Arial" panose="020B0604020202020204" pitchFamily="34" charset="0"/>
              </a:rPr>
              <a:t> Khan 1, </a:t>
            </a:r>
            <a:r>
              <a:rPr lang="en-US" sz="1400" b="1" dirty="0" err="1" smtClean="0">
                <a:latin typeface="Arial" panose="020B0604020202020204" pitchFamily="34" charset="0"/>
                <a:cs typeface="Arial" panose="020B0604020202020204" pitchFamily="34" charset="0"/>
              </a:rPr>
              <a:t>Thatta</a:t>
            </a:r>
            <a:r>
              <a:rPr lang="en-US" sz="1400" b="1" dirty="0" smtClean="0">
                <a:latin typeface="Arial" panose="020B0604020202020204" pitchFamily="34" charset="0"/>
                <a:cs typeface="Arial" panose="020B0604020202020204" pitchFamily="34" charset="0"/>
              </a:rPr>
              <a:t> 2, </a:t>
            </a:r>
            <a:r>
              <a:rPr lang="en-US" sz="1400" b="1" dirty="0" err="1" smtClean="0">
                <a:latin typeface="Arial" panose="020B0604020202020204" pitchFamily="34" charset="0"/>
                <a:cs typeface="Arial" panose="020B0604020202020204" pitchFamily="34" charset="0"/>
              </a:rPr>
              <a:t>Umerkot</a:t>
            </a:r>
            <a:r>
              <a:rPr lang="en-US" sz="1400" b="1" dirty="0" smtClean="0">
                <a:latin typeface="Arial" panose="020B0604020202020204" pitchFamily="34" charset="0"/>
                <a:cs typeface="Arial" panose="020B0604020202020204" pitchFamily="34" charset="0"/>
              </a:rPr>
              <a:t> 4.</a:t>
            </a:r>
          </a:p>
          <a:p>
            <a:r>
              <a:rPr lang="en-US" sz="1400" b="1" dirty="0" smtClean="0">
                <a:latin typeface="Arial" panose="020B0604020202020204" pitchFamily="34" charset="0"/>
                <a:cs typeface="Arial" panose="020B0604020202020204" pitchFamily="34" charset="0"/>
              </a:rPr>
              <a:t>No Islamic banking system exist in district </a:t>
            </a:r>
            <a:r>
              <a:rPr lang="en-US" sz="1400" b="1" dirty="0" err="1" smtClean="0">
                <a:latin typeface="Arial" panose="020B0604020202020204" pitchFamily="34" charset="0"/>
                <a:cs typeface="Arial" panose="020B0604020202020204" pitchFamily="34" charset="0"/>
              </a:rPr>
              <a:t>Sujawal</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Tharparkar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Jamshoro</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Qambar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Shehdadkot</a:t>
            </a:r>
            <a:r>
              <a:rPr lang="en-US" sz="1400" b="1" dirty="0" smtClean="0">
                <a:latin typeface="Arial" panose="020B0604020202020204" pitchFamily="34" charset="0"/>
                <a:cs typeface="Arial" panose="020B0604020202020204" pitchFamily="34" charset="0"/>
              </a:rPr>
              <a:t> &amp; </a:t>
            </a:r>
            <a:r>
              <a:rPr lang="en-US" sz="1400" b="1" dirty="0" err="1" smtClean="0">
                <a:latin typeface="Arial" panose="020B0604020202020204" pitchFamily="34" charset="0"/>
                <a:cs typeface="Arial" panose="020B0604020202020204" pitchFamily="34" charset="0"/>
              </a:rPr>
              <a:t>Kashmore</a:t>
            </a:r>
            <a:r>
              <a:rPr lang="en-US" sz="1400" b="1" dirty="0" smtClean="0">
                <a:latin typeface="Arial" panose="020B0604020202020204" pitchFamily="34" charset="0"/>
                <a:cs typeface="Arial" panose="020B0604020202020204" pitchFamily="34" charset="0"/>
              </a:rPr>
              <a:t>. </a:t>
            </a:r>
            <a:endParaRPr lang="en-US" sz="1400" b="1" dirty="0" smtClean="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4710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33400"/>
            <a:ext cx="7024744" cy="1637264"/>
          </a:xfrm>
        </p:spPr>
        <p:txBody>
          <a:bodyPr>
            <a:normAutofit fontScale="90000"/>
          </a:bodyPr>
          <a:lstStyle/>
          <a:p>
            <a:r>
              <a:rPr lang="en-US" b="1" dirty="0" smtClean="0"/>
              <a:t>RSPs-Village </a:t>
            </a:r>
            <a:r>
              <a:rPr lang="en-US" b="1" dirty="0" smtClean="0"/>
              <a:t>Organization Banking &amp; Community Investment Fund</a:t>
            </a:r>
            <a:endParaRPr lang="en-US" b="1" dirty="0"/>
          </a:p>
        </p:txBody>
      </p:sp>
      <p:sp>
        <p:nvSpPr>
          <p:cNvPr id="3" name="Content Placeholder 2"/>
          <p:cNvSpPr>
            <a:spLocks noGrp="1"/>
          </p:cNvSpPr>
          <p:nvPr>
            <p:ph idx="1"/>
          </p:nvPr>
        </p:nvSpPr>
        <p:spPr/>
        <p:txBody>
          <a:bodyPr>
            <a:normAutofit/>
          </a:bodyPr>
          <a:lstStyle/>
          <a:p>
            <a:r>
              <a:rPr lang="en-US" sz="2000" b="1" dirty="0" smtClean="0">
                <a:latin typeface="Arial" panose="020B0604020202020204" pitchFamily="34" charset="0"/>
                <a:cs typeface="Arial" panose="020B0604020202020204" pitchFamily="34" charset="0"/>
              </a:rPr>
              <a:t>Village </a:t>
            </a:r>
            <a:r>
              <a:rPr lang="en-US" sz="2000" b="1" dirty="0" smtClean="0">
                <a:latin typeface="Arial" panose="020B0604020202020204" pitchFamily="34" charset="0"/>
                <a:cs typeface="Arial" panose="020B0604020202020204" pitchFamily="34" charset="0"/>
              </a:rPr>
              <a:t>Organization </a:t>
            </a:r>
            <a:r>
              <a:rPr lang="en-US" sz="2000" b="1" dirty="0" smtClean="0">
                <a:latin typeface="Arial" panose="020B0604020202020204" pitchFamily="34" charset="0"/>
                <a:cs typeface="Arial" panose="020B0604020202020204" pitchFamily="34" charset="0"/>
              </a:rPr>
              <a:t>Banking system was first introduced by AKRSP in Pakistan</a:t>
            </a:r>
          </a:p>
          <a:p>
            <a:r>
              <a:rPr lang="en-US" sz="2000" b="1" dirty="0" smtClean="0">
                <a:latin typeface="Arial" panose="020B0604020202020204" pitchFamily="34" charset="0"/>
                <a:cs typeface="Arial" panose="020B0604020202020204" pitchFamily="34" charset="0"/>
              </a:rPr>
              <a:t>VO Banking System was based on Land Development, Agriculture Development, Credit &amp; Banking &amp; Marketing</a:t>
            </a:r>
          </a:p>
          <a:p>
            <a:r>
              <a:rPr lang="en-US" sz="2000" b="1" dirty="0" smtClean="0">
                <a:latin typeface="Arial" panose="020B0604020202020204" pitchFamily="34" charset="0"/>
                <a:cs typeface="Arial" panose="020B0604020202020204" pitchFamily="34" charset="0"/>
              </a:rPr>
              <a:t>After success of VO Banking system, Rural Micro-financing was started all over rural areas in Pakistan through different initiatives</a:t>
            </a:r>
          </a:p>
          <a:p>
            <a:r>
              <a:rPr lang="en-US" sz="2000" b="1" dirty="0" smtClean="0">
                <a:latin typeface="Arial" panose="020B0604020202020204" pitchFamily="34" charset="0"/>
                <a:cs typeface="Arial" panose="020B0604020202020204" pitchFamily="34" charset="0"/>
              </a:rPr>
              <a:t>Banking sector is now actively providing microfinance to semi urban and urban areas</a:t>
            </a:r>
          </a:p>
          <a:p>
            <a:endParaRPr lang="en-US" sz="2000" dirty="0">
              <a:latin typeface="Antique Olive Roman" pitchFamily="34" charset="0"/>
            </a:endParaRPr>
          </a:p>
        </p:txBody>
      </p:sp>
    </p:spTree>
    <p:extLst>
      <p:ext uri="{BB962C8B-B14F-4D97-AF65-F5344CB8AC3E}">
        <p14:creationId xmlns:p14="http://schemas.microsoft.com/office/powerpoint/2010/main" val="453788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 Network of IBI</a:t>
            </a:r>
            <a:endParaRPr lang="en-US" dirty="0"/>
          </a:p>
        </p:txBody>
      </p:sp>
      <p:sp>
        <p:nvSpPr>
          <p:cNvPr id="3" name="Content Placeholder 2"/>
          <p:cNvSpPr>
            <a:spLocks noGrp="1"/>
          </p:cNvSpPr>
          <p:nvPr>
            <p:ph idx="1"/>
          </p:nvPr>
        </p:nvSpPr>
        <p:spPr/>
        <p:txBody>
          <a:bodyPr>
            <a:normAutofit fontScale="62500" lnSpcReduction="20000"/>
          </a:bodyPr>
          <a:lstStyle/>
          <a:p>
            <a:r>
              <a:rPr lang="en-US" sz="2600" b="1" dirty="0" smtClean="0">
                <a:latin typeface="Arial" panose="020B0604020202020204" pitchFamily="34" charset="0"/>
                <a:cs typeface="Arial" panose="020B0604020202020204" pitchFamily="34" charset="0"/>
              </a:rPr>
              <a:t>The </a:t>
            </a:r>
            <a:r>
              <a:rPr lang="en-US" sz="2600" b="1" dirty="0">
                <a:latin typeface="Arial" panose="020B0604020202020204" pitchFamily="34" charset="0"/>
                <a:cs typeface="Arial" panose="020B0604020202020204" pitchFamily="34" charset="0"/>
              </a:rPr>
              <a:t>network of Islamic banking industry</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consisted of 22 Islamic banking institutions; 5</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full-fledged Islamic banks (IBs) and 17</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conventional banks having standalone Islamic</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banking branches (IBBs) by end June, 2019</a:t>
            </a:r>
            <a:r>
              <a:rPr lang="en-US" sz="2600" b="1" dirty="0" smtClean="0">
                <a:latin typeface="Arial" panose="020B0604020202020204" pitchFamily="34" charset="0"/>
                <a:cs typeface="Arial" panose="020B0604020202020204" pitchFamily="34" charset="0"/>
              </a:rPr>
              <a:t>.</a:t>
            </a:r>
          </a:p>
          <a:p>
            <a:r>
              <a:rPr lang="en-US" sz="2600" b="1" dirty="0" smtClean="0">
                <a:latin typeface="Arial" panose="020B0604020202020204" pitchFamily="34" charset="0"/>
                <a:cs typeface="Arial" panose="020B0604020202020204" pitchFamily="34" charset="0"/>
              </a:rPr>
              <a:t>Branch </a:t>
            </a:r>
            <a:r>
              <a:rPr lang="en-US" sz="2600" b="1" dirty="0">
                <a:latin typeface="Arial" panose="020B0604020202020204" pitchFamily="34" charset="0"/>
                <a:cs typeface="Arial" panose="020B0604020202020204" pitchFamily="34" charset="0"/>
              </a:rPr>
              <a:t>network of Islamic banking industry</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was recorded at 2,913 (spread across 113</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districts) by end June, 2019. </a:t>
            </a:r>
            <a:endParaRPr lang="en-US" sz="2600" b="1" dirty="0" smtClean="0">
              <a:latin typeface="Arial" panose="020B0604020202020204" pitchFamily="34" charset="0"/>
              <a:cs typeface="Arial" panose="020B0604020202020204" pitchFamily="34" charset="0"/>
            </a:endParaRPr>
          </a:p>
          <a:p>
            <a:r>
              <a:rPr lang="en-US" sz="2600" b="1" dirty="0" smtClean="0">
                <a:latin typeface="Arial" panose="020B0604020202020204" pitchFamily="34" charset="0"/>
                <a:cs typeface="Arial" panose="020B0604020202020204" pitchFamily="34" charset="0"/>
              </a:rPr>
              <a:t>More </a:t>
            </a:r>
            <a:r>
              <a:rPr lang="en-US" sz="2600" b="1" dirty="0">
                <a:latin typeface="Arial" panose="020B0604020202020204" pitchFamily="34" charset="0"/>
                <a:cs typeface="Arial" panose="020B0604020202020204" pitchFamily="34" charset="0"/>
              </a:rPr>
              <a:t>than </a:t>
            </a:r>
            <a:r>
              <a:rPr lang="en-US" sz="2600" b="1" dirty="0" smtClean="0">
                <a:latin typeface="Arial" panose="020B0604020202020204" pitchFamily="34" charset="0"/>
                <a:cs typeface="Arial" panose="020B0604020202020204" pitchFamily="34" charset="0"/>
              </a:rPr>
              <a:t>77 percent </a:t>
            </a:r>
            <a:r>
              <a:rPr lang="en-US" sz="2600" b="1" dirty="0">
                <a:latin typeface="Arial" panose="020B0604020202020204" pitchFamily="34" charset="0"/>
                <a:cs typeface="Arial" panose="020B0604020202020204" pitchFamily="34" charset="0"/>
              </a:rPr>
              <a:t>of the branches were concentrated </a:t>
            </a:r>
            <a:r>
              <a:rPr lang="en-US" sz="2600" b="1" dirty="0" smtClean="0">
                <a:latin typeface="Arial" panose="020B0604020202020204" pitchFamily="34" charset="0"/>
                <a:cs typeface="Arial" panose="020B0604020202020204" pitchFamily="34" charset="0"/>
              </a:rPr>
              <a:t>in Punjab </a:t>
            </a:r>
            <a:r>
              <a:rPr lang="en-US" sz="2600" b="1" dirty="0">
                <a:latin typeface="Arial" panose="020B0604020202020204" pitchFamily="34" charset="0"/>
                <a:cs typeface="Arial" panose="020B0604020202020204" pitchFamily="34" charset="0"/>
              </a:rPr>
              <a:t>and Sindh. </a:t>
            </a:r>
            <a:endParaRPr lang="en-US" sz="2600" b="1" dirty="0" smtClean="0">
              <a:latin typeface="Arial" panose="020B0604020202020204" pitchFamily="34" charset="0"/>
              <a:cs typeface="Arial" panose="020B0604020202020204" pitchFamily="34" charset="0"/>
            </a:endParaRPr>
          </a:p>
          <a:p>
            <a:r>
              <a:rPr lang="en-US" sz="2600" b="1" dirty="0" smtClean="0">
                <a:latin typeface="Arial" panose="020B0604020202020204" pitchFamily="34" charset="0"/>
                <a:cs typeface="Arial" panose="020B0604020202020204" pitchFamily="34" charset="0"/>
              </a:rPr>
              <a:t>The </a:t>
            </a:r>
            <a:r>
              <a:rPr lang="en-US" sz="2600" b="1" dirty="0">
                <a:latin typeface="Arial" panose="020B0604020202020204" pitchFamily="34" charset="0"/>
                <a:cs typeface="Arial" panose="020B0604020202020204" pitchFamily="34" charset="0"/>
              </a:rPr>
              <a:t>number of </a:t>
            </a:r>
            <a:r>
              <a:rPr lang="en-US" sz="2600" b="1" dirty="0" smtClean="0">
                <a:latin typeface="Arial" panose="020B0604020202020204" pitchFamily="34" charset="0"/>
                <a:cs typeface="Arial" panose="020B0604020202020204" pitchFamily="34" charset="0"/>
              </a:rPr>
              <a:t>Islamic banking </a:t>
            </a:r>
            <a:r>
              <a:rPr lang="en-US" sz="2600" b="1" dirty="0">
                <a:latin typeface="Arial" panose="020B0604020202020204" pitchFamily="34" charset="0"/>
                <a:cs typeface="Arial" panose="020B0604020202020204" pitchFamily="34" charset="0"/>
              </a:rPr>
              <a:t>windows operated by </a:t>
            </a:r>
            <a:r>
              <a:rPr lang="en-US" sz="2600" b="1" dirty="0" smtClean="0">
                <a:latin typeface="Arial" panose="020B0604020202020204" pitchFamily="34" charset="0"/>
                <a:cs typeface="Arial" panose="020B0604020202020204" pitchFamily="34" charset="0"/>
              </a:rPr>
              <a:t>conventional banks </a:t>
            </a:r>
            <a:r>
              <a:rPr lang="en-US" sz="2600" b="1" dirty="0">
                <a:latin typeface="Arial" panose="020B0604020202020204" pitchFamily="34" charset="0"/>
                <a:cs typeface="Arial" panose="020B0604020202020204" pitchFamily="34" charset="0"/>
              </a:rPr>
              <a:t>having standalone Islamic banking</a:t>
            </a:r>
            <a:br>
              <a:rPr lang="en-US" sz="2600" b="1" dirty="0">
                <a:latin typeface="Arial" panose="020B0604020202020204" pitchFamily="34" charset="0"/>
                <a:cs typeface="Arial" panose="020B0604020202020204" pitchFamily="34" charset="0"/>
              </a:rPr>
            </a:br>
            <a:r>
              <a:rPr lang="en-US" sz="2600" b="1" dirty="0">
                <a:latin typeface="Arial" panose="020B0604020202020204" pitchFamily="34" charset="0"/>
                <a:cs typeface="Arial" panose="020B0604020202020204" pitchFamily="34" charset="0"/>
              </a:rPr>
              <a:t>branches stood at 1,348</a:t>
            </a:r>
            <a:r>
              <a:rPr lang="en-US" sz="2600" b="1" dirty="0">
                <a:latin typeface="Arial" panose="020B0604020202020204" pitchFamily="34" charset="0"/>
                <a:cs typeface="Arial" panose="020B0604020202020204" pitchFamily="34" charset="0"/>
              </a:rPr>
              <a:t> </a:t>
            </a:r>
            <a:r>
              <a:rPr lang="en-US" sz="2300" b="1" dirty="0"/>
              <a:t/>
            </a:r>
            <a:br>
              <a:rPr lang="en-US" sz="2300" b="1" dirty="0"/>
            </a:br>
            <a:endParaRPr lang="en-US" sz="2300" b="1" dirty="0" smtClean="0"/>
          </a:p>
          <a:p>
            <a:pPr marL="68580" indent="0">
              <a:buNone/>
            </a:pPr>
            <a:r>
              <a:rPr lang="en-US" dirty="0" smtClean="0"/>
              <a:t>Source: State Bank Report, June 2019</a:t>
            </a:r>
            <a:endParaRPr lang="en-US" dirty="0"/>
          </a:p>
        </p:txBody>
      </p:sp>
    </p:spTree>
    <p:extLst>
      <p:ext uri="{BB962C8B-B14F-4D97-AF65-F5344CB8AC3E}">
        <p14:creationId xmlns:p14="http://schemas.microsoft.com/office/powerpoint/2010/main" val="1873196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Microfinance-Review</a:t>
            </a:r>
            <a:endParaRPr lang="en-US" dirty="0"/>
          </a:p>
        </p:txBody>
      </p:sp>
      <p:sp>
        <p:nvSpPr>
          <p:cNvPr id="3" name="Content Placeholder 2"/>
          <p:cNvSpPr>
            <a:spLocks noGrp="1"/>
          </p:cNvSpPr>
          <p:nvPr>
            <p:ph idx="1"/>
          </p:nvPr>
        </p:nvSpPr>
        <p:spPr/>
        <p:txBody>
          <a:bodyPr>
            <a:normAutofit/>
          </a:bodyPr>
          <a:lstStyle/>
          <a:p>
            <a:r>
              <a:rPr lang="en-US" b="1" dirty="0">
                <a:latin typeface="Arial" panose="020B0604020202020204" pitchFamily="34" charset="0"/>
                <a:cs typeface="Arial" panose="020B0604020202020204" pitchFamily="34" charset="0"/>
              </a:rPr>
              <a:t>Review of client wise financing reveals that</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corporate sector accounted for 73.5 percent</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share in overall financing of Islamic banking</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industry, followed by commodity financing</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with a share of 10.6 percent and consumer</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financing 10.4 percent. </a:t>
            </a:r>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share of </a:t>
            </a:r>
            <a:r>
              <a:rPr lang="en-US" b="1" dirty="0" smtClean="0">
                <a:latin typeface="Arial" panose="020B0604020202020204" pitchFamily="34" charset="0"/>
                <a:cs typeface="Arial" panose="020B0604020202020204" pitchFamily="34" charset="0"/>
              </a:rPr>
              <a:t>small and </a:t>
            </a:r>
            <a:r>
              <a:rPr lang="en-US" b="1" dirty="0">
                <a:latin typeface="Arial" panose="020B0604020202020204" pitchFamily="34" charset="0"/>
                <a:cs typeface="Arial" panose="020B0604020202020204" pitchFamily="34" charset="0"/>
              </a:rPr>
              <a:t>medium enterprises (SMEs) </a:t>
            </a:r>
            <a:r>
              <a:rPr lang="en-US" b="1" dirty="0" smtClean="0">
                <a:latin typeface="Arial" panose="020B0604020202020204" pitchFamily="34" charset="0"/>
                <a:cs typeface="Arial" panose="020B0604020202020204" pitchFamily="34" charset="0"/>
              </a:rPr>
              <a:t>financing and </a:t>
            </a:r>
            <a:r>
              <a:rPr lang="en-US" b="1" dirty="0">
                <a:latin typeface="Arial" panose="020B0604020202020204" pitchFamily="34" charset="0"/>
                <a:cs typeface="Arial" panose="020B0604020202020204" pitchFamily="34" charset="0"/>
              </a:rPr>
              <a:t>agriculture financing in overall </a:t>
            </a:r>
            <a:r>
              <a:rPr lang="en-US" b="1" dirty="0" smtClean="0">
                <a:latin typeface="Arial" panose="020B0604020202020204" pitchFamily="34" charset="0"/>
                <a:cs typeface="Arial" panose="020B0604020202020204" pitchFamily="34" charset="0"/>
              </a:rPr>
              <a:t>financing of </a:t>
            </a:r>
            <a:r>
              <a:rPr lang="en-US" b="1" dirty="0">
                <a:latin typeface="Arial" panose="020B0604020202020204" pitchFamily="34" charset="0"/>
                <a:cs typeface="Arial" panose="020B0604020202020204" pitchFamily="34" charset="0"/>
              </a:rPr>
              <a:t>Islamic banking industry were recorded </a:t>
            </a:r>
            <a:r>
              <a:rPr lang="en-US" b="1" dirty="0" smtClean="0">
                <a:latin typeface="Arial" panose="020B0604020202020204" pitchFamily="34" charset="0"/>
                <a:cs typeface="Arial" panose="020B0604020202020204" pitchFamily="34" charset="0"/>
              </a:rPr>
              <a:t>at 3.7 </a:t>
            </a:r>
            <a:r>
              <a:rPr lang="en-US" b="1" dirty="0">
                <a:latin typeface="Arial" panose="020B0604020202020204" pitchFamily="34" charset="0"/>
                <a:cs typeface="Arial" panose="020B0604020202020204" pitchFamily="34" charset="0"/>
              </a:rPr>
              <a:t>percent and 0.5 percent, respectively </a:t>
            </a:r>
            <a:endParaRPr lang="en-US" b="1" dirty="0" smtClean="0">
              <a:latin typeface="Arial" panose="020B0604020202020204" pitchFamily="34" charset="0"/>
              <a:cs typeface="Arial" panose="020B0604020202020204" pitchFamily="34" charset="0"/>
            </a:endParaRPr>
          </a:p>
          <a:p>
            <a:pPr marL="68580" indent="0">
              <a:buNone/>
            </a:pPr>
            <a:r>
              <a:rPr lang="en-US" dirty="0" smtClean="0">
                <a:latin typeface="Arial" panose="020B0604020202020204" pitchFamily="34" charset="0"/>
                <a:cs typeface="Arial" panose="020B0604020202020204" pitchFamily="34" charset="0"/>
              </a:rPr>
              <a:t> </a:t>
            </a:r>
            <a:r>
              <a:rPr lang="en-US" dirty="0"/>
              <a:t/>
            </a:r>
            <a:br>
              <a:rPr lang="en-US" dirty="0"/>
            </a:br>
            <a:r>
              <a:rPr lang="en-US" dirty="0" smtClean="0"/>
              <a:t>Source: State Bank Report June 2019</a:t>
            </a:r>
            <a:endParaRPr lang="en-US" dirty="0"/>
          </a:p>
        </p:txBody>
      </p:sp>
    </p:spTree>
    <p:extLst>
      <p:ext uri="{BB962C8B-B14F-4D97-AF65-F5344CB8AC3E}">
        <p14:creationId xmlns:p14="http://schemas.microsoft.com/office/powerpoint/2010/main" val="861782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Participatory Mode</a:t>
            </a:r>
            <a:endParaRPr lang="en-US" dirty="0"/>
          </a:p>
        </p:txBody>
      </p:sp>
      <p:sp>
        <p:nvSpPr>
          <p:cNvPr id="3" name="Content Placeholder 2"/>
          <p:cNvSpPr>
            <a:spLocks noGrp="1"/>
          </p:cNvSpPr>
          <p:nvPr>
            <p:ph idx="1"/>
          </p:nvPr>
        </p:nvSpPr>
        <p:spPr/>
        <p:txBody>
          <a:bodyPr>
            <a:normAutofit fontScale="55000" lnSpcReduction="20000"/>
          </a:bodyPr>
          <a:lstStyle/>
          <a:p>
            <a:r>
              <a:rPr lang="en-US" sz="2900" b="1" dirty="0">
                <a:latin typeface="Arial" panose="020B0604020202020204" pitchFamily="34" charset="0"/>
                <a:cs typeface="Arial" panose="020B0604020202020204" pitchFamily="34" charset="0"/>
              </a:rPr>
              <a:t>Pakistan’s private sector players focus on participatory modes of Islamic finance instruments to</a:t>
            </a:r>
            <a:br>
              <a:rPr lang="en-US" sz="2900" b="1" dirty="0">
                <a:latin typeface="Arial" panose="020B0604020202020204" pitchFamily="34" charset="0"/>
                <a:cs typeface="Arial" panose="020B0604020202020204" pitchFamily="34" charset="0"/>
              </a:rPr>
            </a:br>
            <a:r>
              <a:rPr lang="en-US" sz="2900" b="1" dirty="0">
                <a:latin typeface="Arial" panose="020B0604020202020204" pitchFamily="34" charset="0"/>
                <a:cs typeface="Arial" panose="020B0604020202020204" pitchFamily="34" charset="0"/>
              </a:rPr>
              <a:t>enhance risk-sharing </a:t>
            </a:r>
            <a:r>
              <a:rPr lang="en-US" sz="2900" b="1" dirty="0" smtClean="0">
                <a:latin typeface="Arial" panose="020B0604020202020204" pitchFamily="34" charset="0"/>
                <a:cs typeface="Arial" panose="020B0604020202020204" pitchFamily="34" charset="0"/>
              </a:rPr>
              <a:t>practice\</a:t>
            </a:r>
          </a:p>
          <a:p>
            <a:r>
              <a:rPr lang="en-US" sz="2900" b="1" dirty="0" smtClean="0">
                <a:latin typeface="Arial" panose="020B0604020202020204" pitchFamily="34" charset="0"/>
                <a:cs typeface="Arial" panose="020B0604020202020204" pitchFamily="34" charset="0"/>
              </a:rPr>
              <a:t>The </a:t>
            </a:r>
            <a:r>
              <a:rPr lang="en-US" sz="2900" b="1" dirty="0">
                <a:latin typeface="Arial" panose="020B0604020202020204" pitchFamily="34" charset="0"/>
                <a:cs typeface="Arial" panose="020B0604020202020204" pitchFamily="34" charset="0"/>
              </a:rPr>
              <a:t>private sector has taken upon itself to conduct research in developing and promoting more</a:t>
            </a:r>
            <a:br>
              <a:rPr lang="en-US" sz="2900" b="1" dirty="0">
                <a:latin typeface="Arial" panose="020B0604020202020204" pitchFamily="34" charset="0"/>
                <a:cs typeface="Arial" panose="020B0604020202020204" pitchFamily="34" charset="0"/>
              </a:rPr>
            </a:br>
            <a:r>
              <a:rPr lang="en-US" sz="2900" b="1" dirty="0">
                <a:latin typeface="Arial" panose="020B0604020202020204" pitchFamily="34" charset="0"/>
                <a:cs typeface="Arial" panose="020B0604020202020204" pitchFamily="34" charset="0"/>
              </a:rPr>
              <a:t>participatory modes of </a:t>
            </a:r>
            <a:r>
              <a:rPr lang="en-US" sz="2900" b="1" dirty="0" err="1">
                <a:latin typeface="Arial" panose="020B0604020202020204" pitchFamily="34" charset="0"/>
                <a:cs typeface="Arial" panose="020B0604020202020204" pitchFamily="34" charset="0"/>
              </a:rPr>
              <a:t>Shariah</a:t>
            </a:r>
            <a:r>
              <a:rPr lang="en-US" sz="2900" b="1" dirty="0">
                <a:latin typeface="Arial" panose="020B0604020202020204" pitchFamily="34" charset="0"/>
                <a:cs typeface="Arial" panose="020B0604020202020204" pitchFamily="34" charset="0"/>
              </a:rPr>
              <a:t> compliant financial instruments. </a:t>
            </a:r>
            <a:endParaRPr lang="en-US" sz="2900" b="1" dirty="0" smtClean="0">
              <a:latin typeface="Arial" panose="020B0604020202020204" pitchFamily="34" charset="0"/>
              <a:cs typeface="Arial" panose="020B0604020202020204" pitchFamily="34" charset="0"/>
            </a:endParaRPr>
          </a:p>
          <a:p>
            <a:r>
              <a:rPr lang="en-US" sz="2900" b="1" dirty="0" smtClean="0">
                <a:latin typeface="Arial" panose="020B0604020202020204" pitchFamily="34" charset="0"/>
                <a:cs typeface="Arial" panose="020B0604020202020204" pitchFamily="34" charset="0"/>
              </a:rPr>
              <a:t>Under </a:t>
            </a:r>
            <a:r>
              <a:rPr lang="en-US" sz="2900" b="1" dirty="0">
                <a:latin typeface="Arial" panose="020B0604020202020204" pitchFamily="34" charset="0"/>
                <a:cs typeface="Arial" panose="020B0604020202020204" pitchFamily="34" charset="0"/>
              </a:rPr>
              <a:t>the ambit of a newly </a:t>
            </a:r>
            <a:r>
              <a:rPr lang="en-US" sz="2900" b="1" dirty="0" smtClean="0">
                <a:latin typeface="Arial" panose="020B0604020202020204" pitchFamily="34" charset="0"/>
                <a:cs typeface="Arial" panose="020B0604020202020204" pitchFamily="34" charset="0"/>
              </a:rPr>
              <a:t>formed strategic </a:t>
            </a:r>
            <a:r>
              <a:rPr lang="en-US" sz="2900" b="1" dirty="0">
                <a:latin typeface="Arial" panose="020B0604020202020204" pitchFamily="34" charset="0"/>
                <a:cs typeface="Arial" panose="020B0604020202020204" pitchFamily="34" charset="0"/>
              </a:rPr>
              <a:t>partnership, the Islamic banking arm of Bank </a:t>
            </a:r>
            <a:r>
              <a:rPr lang="en-US" sz="2900" b="1" dirty="0" err="1">
                <a:latin typeface="Arial" panose="020B0604020202020204" pitchFamily="34" charset="0"/>
                <a:cs typeface="Arial" panose="020B0604020202020204" pitchFamily="34" charset="0"/>
              </a:rPr>
              <a:t>Alfalah</a:t>
            </a:r>
            <a:r>
              <a:rPr lang="en-US" sz="2900" b="1" dirty="0">
                <a:latin typeface="Arial" panose="020B0604020202020204" pitchFamily="34" charset="0"/>
                <a:cs typeface="Arial" panose="020B0604020202020204" pitchFamily="34" charset="0"/>
              </a:rPr>
              <a:t> and the Centre for Islamic </a:t>
            </a:r>
            <a:r>
              <a:rPr lang="en-US" sz="2900" b="1" dirty="0" smtClean="0">
                <a:latin typeface="Arial" panose="020B0604020202020204" pitchFamily="34" charset="0"/>
                <a:cs typeface="Arial" panose="020B0604020202020204" pitchFamily="34" charset="0"/>
              </a:rPr>
              <a:t>Finance (</a:t>
            </a:r>
            <a:r>
              <a:rPr lang="en-US" sz="2900" b="1" dirty="0">
                <a:latin typeface="Arial" panose="020B0604020202020204" pitchFamily="34" charset="0"/>
                <a:cs typeface="Arial" panose="020B0604020202020204" pitchFamily="34" charset="0"/>
              </a:rPr>
              <a:t>CIF) at the Lahore University of Management Sciences (LUMS) will spearhead a research </a:t>
            </a:r>
            <a:r>
              <a:rPr lang="en-US" sz="2900" b="1" dirty="0" smtClean="0">
                <a:latin typeface="Arial" panose="020B0604020202020204" pitchFamily="34" charset="0"/>
                <a:cs typeface="Arial" panose="020B0604020202020204" pitchFamily="34" charset="0"/>
              </a:rPr>
              <a:t>initiative to </a:t>
            </a:r>
            <a:r>
              <a:rPr lang="en-US" sz="2900" b="1" dirty="0">
                <a:latin typeface="Arial" panose="020B0604020202020204" pitchFamily="34" charset="0"/>
                <a:cs typeface="Arial" panose="020B0604020202020204" pitchFamily="34" charset="0"/>
              </a:rPr>
              <a:t>promote the Republic’s first asset-side </a:t>
            </a:r>
            <a:r>
              <a:rPr lang="en-US" sz="2900" b="1" dirty="0" err="1">
                <a:latin typeface="Arial" panose="020B0604020202020204" pitchFamily="34" charset="0"/>
                <a:cs typeface="Arial" panose="020B0604020202020204" pitchFamily="34" charset="0"/>
              </a:rPr>
              <a:t>Musharakah</a:t>
            </a:r>
            <a:r>
              <a:rPr lang="en-US" sz="2900" b="1" dirty="0">
                <a:latin typeface="Arial" panose="020B0604020202020204" pitchFamily="34" charset="0"/>
                <a:cs typeface="Arial" panose="020B0604020202020204" pitchFamily="34" charset="0"/>
              </a:rPr>
              <a:t>-based financing product, according to Pakistan</a:t>
            </a:r>
            <a:br>
              <a:rPr lang="en-US" sz="2900" b="1" dirty="0">
                <a:latin typeface="Arial" panose="020B0604020202020204" pitchFamily="34" charset="0"/>
                <a:cs typeface="Arial" panose="020B0604020202020204" pitchFamily="34" charset="0"/>
              </a:rPr>
            </a:br>
            <a:endParaRPr lang="en-US" sz="2900" b="1" dirty="0" smtClean="0">
              <a:latin typeface="Arial" panose="020B0604020202020204" pitchFamily="34" charset="0"/>
              <a:cs typeface="Arial" panose="020B0604020202020204" pitchFamily="34" charset="0"/>
            </a:endParaRPr>
          </a:p>
          <a:p>
            <a:pPr marL="68580" indent="0">
              <a:buNone/>
            </a:pPr>
            <a:r>
              <a:rPr lang="en-US" dirty="0" smtClean="0"/>
              <a:t>Source: Press </a:t>
            </a:r>
            <a:r>
              <a:rPr lang="en-US" dirty="0"/>
              <a:t>International.</a:t>
            </a:r>
            <a:br>
              <a:rPr lang="en-US" dirty="0"/>
            </a:br>
            <a:r>
              <a:rPr lang="en-US" dirty="0"/>
              <a:t>www.islamicfinancenews.com</a:t>
            </a:r>
            <a:r>
              <a:rPr lang="en-US" dirty="0"/>
              <a:t> </a:t>
            </a:r>
            <a:br>
              <a:rPr lang="en-US" dirty="0"/>
            </a:br>
            <a:endParaRPr lang="en-US" dirty="0"/>
          </a:p>
        </p:txBody>
      </p:sp>
    </p:spTree>
    <p:extLst>
      <p:ext uri="{BB962C8B-B14F-4D97-AF65-F5344CB8AC3E}">
        <p14:creationId xmlns:p14="http://schemas.microsoft.com/office/powerpoint/2010/main" val="2456412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611</TotalTime>
  <Words>1799</Words>
  <Application>Microsoft Office PowerPoint</Application>
  <PresentationFormat>On-screen Show (4:3)</PresentationFormat>
  <Paragraphs>144</Paragraphs>
  <Slides>27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Antique Olive Roman</vt:lpstr>
      <vt:lpstr>Arial</vt:lpstr>
      <vt:lpstr>Arial Rounded MT Bold</vt:lpstr>
      <vt:lpstr>Calibri</vt:lpstr>
      <vt:lpstr>Trebuchet MS</vt:lpstr>
      <vt:lpstr>Wingdings 3</vt:lpstr>
      <vt:lpstr>Facet</vt:lpstr>
      <vt:lpstr>9th Global Islamic Microfinance Forum, 11 December 2019 @ Lahore</vt:lpstr>
      <vt:lpstr>Poverty Eradication Initiative (PEI)- Introduction</vt:lpstr>
      <vt:lpstr>Microfinance Initiatives</vt:lpstr>
      <vt:lpstr>About Sindh &amp; Microfinance Interventions</vt:lpstr>
      <vt:lpstr>About Sindh &amp; Microfinance Initiatives</vt:lpstr>
      <vt:lpstr>RSPs-Village Organization Banking &amp; Community Investment Fund</vt:lpstr>
      <vt:lpstr>Branch Network of IBI</vt:lpstr>
      <vt:lpstr>Microfinance-Review</vt:lpstr>
      <vt:lpstr>Participatory Mode</vt:lpstr>
      <vt:lpstr>Microfinance-Future of banking</vt:lpstr>
      <vt:lpstr>Microfinance &amp; SDGs</vt:lpstr>
      <vt:lpstr>Microfinance &amp; Climate Change Initiatives</vt:lpstr>
      <vt:lpstr>Islamic Social Finance</vt:lpstr>
      <vt:lpstr>Rural Micro-financing in Sindh</vt:lpstr>
      <vt:lpstr>Rural Micro-financing-Sindh</vt:lpstr>
      <vt:lpstr>Micro-finance Nexus with Technical Skills</vt:lpstr>
      <vt:lpstr>Micro-finance-Technical Skills Challenges</vt:lpstr>
      <vt:lpstr>Micro-finance-Technical Skills Challenges</vt:lpstr>
      <vt:lpstr>Micro-Finance-TVET Skills Challenges</vt:lpstr>
      <vt:lpstr>Microfinance-Challenges</vt:lpstr>
      <vt:lpstr>Opportunities &amp; Challenges</vt:lpstr>
      <vt:lpstr>Opportunities &amp; Challenges</vt:lpstr>
      <vt:lpstr>Opportunities &amp; Challenges</vt:lpstr>
      <vt:lpstr>Opportunities &amp; Challenges</vt:lpstr>
      <vt:lpstr>Microfinance-Challenges ahead, SINDH!!!</vt:lpstr>
      <vt:lpstr>Future ahead…….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4th Global Islamic Microfinance Forum, Dubai 1-2 Nov. 2014</dc:title>
  <dc:creator>Dell</dc:creator>
  <cp:lastModifiedBy>SPHP</cp:lastModifiedBy>
  <cp:revision>51</cp:revision>
  <dcterms:created xsi:type="dcterms:W3CDTF">2014-10-28T17:42:09Z</dcterms:created>
  <dcterms:modified xsi:type="dcterms:W3CDTF">2019-12-09T11:48:10Z</dcterms:modified>
</cp:coreProperties>
</file>